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</p:sldMasterIdLst>
  <p:notesMasterIdLst>
    <p:notesMasterId r:id="rId54"/>
  </p:notesMasterIdLst>
  <p:sldIdLst>
    <p:sldId id="720" r:id="rId5"/>
    <p:sldId id="2142532764" r:id="rId6"/>
    <p:sldId id="2146846053" r:id="rId7"/>
    <p:sldId id="2146845841" r:id="rId8"/>
    <p:sldId id="2146846055" r:id="rId9"/>
    <p:sldId id="2146846054" r:id="rId10"/>
    <p:sldId id="2146846044" r:id="rId11"/>
    <p:sldId id="2146846056" r:id="rId12"/>
    <p:sldId id="2146846042" r:id="rId13"/>
    <p:sldId id="2146846058" r:id="rId14"/>
    <p:sldId id="2146846048" r:id="rId15"/>
    <p:sldId id="2146846046" r:id="rId16"/>
    <p:sldId id="2842" r:id="rId17"/>
    <p:sldId id="2142532771" r:id="rId18"/>
    <p:sldId id="2142532768" r:id="rId19"/>
    <p:sldId id="2146846071" r:id="rId20"/>
    <p:sldId id="2142532702" r:id="rId21"/>
    <p:sldId id="2142532765" r:id="rId22"/>
    <p:sldId id="2142532767" r:id="rId23"/>
    <p:sldId id="2142532701" r:id="rId24"/>
    <p:sldId id="2868" r:id="rId25"/>
    <p:sldId id="2146846043" r:id="rId26"/>
    <p:sldId id="697" r:id="rId27"/>
    <p:sldId id="2142532770" r:id="rId28"/>
    <p:sldId id="2142532697" r:id="rId29"/>
    <p:sldId id="2142532698" r:id="rId30"/>
    <p:sldId id="2146846057" r:id="rId31"/>
    <p:sldId id="2813" r:id="rId32"/>
    <p:sldId id="696" r:id="rId33"/>
    <p:sldId id="698" r:id="rId34"/>
    <p:sldId id="679" r:id="rId35"/>
    <p:sldId id="699" r:id="rId36"/>
    <p:sldId id="700" r:id="rId37"/>
    <p:sldId id="2142532769" r:id="rId38"/>
    <p:sldId id="718" r:id="rId39"/>
    <p:sldId id="719" r:id="rId40"/>
    <p:sldId id="2814" r:id="rId41"/>
    <p:sldId id="675" r:id="rId42"/>
    <p:sldId id="727" r:id="rId43"/>
    <p:sldId id="2815" r:id="rId44"/>
    <p:sldId id="2816" r:id="rId45"/>
    <p:sldId id="2817" r:id="rId46"/>
    <p:sldId id="2142532700" r:id="rId47"/>
    <p:sldId id="2142532699" r:id="rId48"/>
    <p:sldId id="2827" r:id="rId49"/>
    <p:sldId id="2142532696" r:id="rId50"/>
    <p:sldId id="2882" r:id="rId51"/>
    <p:sldId id="2807" r:id="rId52"/>
    <p:sldId id="2845" r:id="rId5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B5FAB"/>
    <a:srgbClr val="F8FA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0213F0-DDA4-4672-985E-45026088134E}" v="4" dt="2025-09-12T12:42:38.3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220" autoAdjust="0"/>
  </p:normalViewPr>
  <p:slideViewPr>
    <p:cSldViewPr snapToGrid="0">
      <p:cViewPr varScale="1">
        <p:scale>
          <a:sx n="91" d="100"/>
          <a:sy n="91" d="100"/>
        </p:scale>
        <p:origin x="1272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j Helou" userId="db141016-72be-4283-8d93-fb1441338a7a" providerId="ADAL" clId="{FACC2E71-F0F3-4FE0-9866-1D7C3D15FBC2}"/>
    <pc:docChg chg="custSel modSld">
      <pc:chgData name="Jorj Helou" userId="db141016-72be-4283-8d93-fb1441338a7a" providerId="ADAL" clId="{FACC2E71-F0F3-4FE0-9866-1D7C3D15FBC2}" dt="2025-04-07T15:21:59.427" v="24" actId="403"/>
      <pc:docMkLst>
        <pc:docMk/>
      </pc:docMkLst>
      <pc:sldChg chg="addSp delSp modSp mod">
        <pc:chgData name="Jorj Helou" userId="db141016-72be-4283-8d93-fb1441338a7a" providerId="ADAL" clId="{FACC2E71-F0F3-4FE0-9866-1D7C3D15FBC2}" dt="2025-04-03T18:56:04.607" v="10" actId="20577"/>
        <pc:sldMkLst>
          <pc:docMk/>
          <pc:sldMk cId="3288293851" sldId="2142532768"/>
        </pc:sldMkLst>
      </pc:sldChg>
      <pc:sldChg chg="addSp delSp modSp mod">
        <pc:chgData name="Jorj Helou" userId="db141016-72be-4283-8d93-fb1441338a7a" providerId="ADAL" clId="{FACC2E71-F0F3-4FE0-9866-1D7C3D15FBC2}" dt="2025-04-07T15:21:59.427" v="24" actId="403"/>
        <pc:sldMkLst>
          <pc:docMk/>
          <pc:sldMk cId="3723091622" sldId="2146846049"/>
        </pc:sldMkLst>
      </pc:sldChg>
    </pc:docChg>
  </pc:docChgLst>
  <pc:docChgLst>
    <pc:chgData name="Jorj Helou" userId="db141016-72be-4283-8d93-fb1441338a7a" providerId="ADAL" clId="{1B0213F0-DDA4-4672-985E-45026088134E}"/>
    <pc:docChg chg="custSel addSld delSld modSld">
      <pc:chgData name="Jorj Helou" userId="db141016-72be-4283-8d93-fb1441338a7a" providerId="ADAL" clId="{1B0213F0-DDA4-4672-985E-45026088134E}" dt="2025-08-27T17:14:45.517" v="16" actId="47"/>
      <pc:docMkLst>
        <pc:docMk/>
      </pc:docMkLst>
      <pc:sldChg chg="del">
        <pc:chgData name="Jorj Helou" userId="db141016-72be-4283-8d93-fb1441338a7a" providerId="ADAL" clId="{1B0213F0-DDA4-4672-985E-45026088134E}" dt="2025-08-21T12:23:49.983" v="2" actId="47"/>
        <pc:sldMkLst>
          <pc:docMk/>
          <pc:sldMk cId="3384558294" sldId="273"/>
        </pc:sldMkLst>
      </pc:sldChg>
      <pc:sldChg chg="del">
        <pc:chgData name="Jorj Helou" userId="db141016-72be-4283-8d93-fb1441338a7a" providerId="ADAL" clId="{1B0213F0-DDA4-4672-985E-45026088134E}" dt="2025-08-21T12:24:07.110" v="4" actId="47"/>
        <pc:sldMkLst>
          <pc:docMk/>
          <pc:sldMk cId="1616202681" sldId="2142532766"/>
        </pc:sldMkLst>
      </pc:sldChg>
      <pc:sldChg chg="delSp modSp mod">
        <pc:chgData name="Jorj Helou" userId="db141016-72be-4283-8d93-fb1441338a7a" providerId="ADAL" clId="{1B0213F0-DDA4-4672-985E-45026088134E}" dt="2025-08-27T17:14:20.133" v="14" actId="1076"/>
        <pc:sldMkLst>
          <pc:docMk/>
          <pc:sldMk cId="2886141761" sldId="2146846042"/>
        </pc:sldMkLst>
        <pc:spChg chg="mod">
          <ac:chgData name="Jorj Helou" userId="db141016-72be-4283-8d93-fb1441338a7a" providerId="ADAL" clId="{1B0213F0-DDA4-4672-985E-45026088134E}" dt="2025-08-27T17:14:12.303" v="12" actId="14861"/>
          <ac:spMkLst>
            <pc:docMk/>
            <pc:sldMk cId="2886141761" sldId="2146846042"/>
            <ac:spMk id="3" creationId="{D92E5204-2690-7AED-150A-472BFB13EFA3}"/>
          </ac:spMkLst>
        </pc:spChg>
        <pc:spChg chg="mod">
          <ac:chgData name="Jorj Helou" userId="db141016-72be-4283-8d93-fb1441338a7a" providerId="ADAL" clId="{1B0213F0-DDA4-4672-985E-45026088134E}" dt="2025-08-27T17:14:20.133" v="14" actId="1076"/>
          <ac:spMkLst>
            <pc:docMk/>
            <pc:sldMk cId="2886141761" sldId="2146846042"/>
            <ac:spMk id="5" creationId="{F30C7974-B147-428A-1423-5F0BF4E891A4}"/>
          </ac:spMkLst>
        </pc:spChg>
        <pc:picChg chg="mod">
          <ac:chgData name="Jorj Helou" userId="db141016-72be-4283-8d93-fb1441338a7a" providerId="ADAL" clId="{1B0213F0-DDA4-4672-985E-45026088134E}" dt="2025-08-27T17:14:16.165" v="13" actId="1076"/>
          <ac:picMkLst>
            <pc:docMk/>
            <pc:sldMk cId="2886141761" sldId="2146846042"/>
            <ac:picMk id="2" creationId="{960A04A5-27C9-6F87-DC75-2ED63A38FED8}"/>
          </ac:picMkLst>
        </pc:picChg>
      </pc:sldChg>
      <pc:sldChg chg="del">
        <pc:chgData name="Jorj Helou" userId="db141016-72be-4283-8d93-fb1441338a7a" providerId="ADAL" clId="{1B0213F0-DDA4-4672-985E-45026088134E}" dt="2025-08-27T17:14:45.517" v="16" actId="47"/>
        <pc:sldMkLst>
          <pc:docMk/>
          <pc:sldMk cId="152612012" sldId="2146846047"/>
        </pc:sldMkLst>
      </pc:sldChg>
      <pc:sldChg chg="modSp mod">
        <pc:chgData name="Jorj Helou" userId="db141016-72be-4283-8d93-fb1441338a7a" providerId="ADAL" clId="{1B0213F0-DDA4-4672-985E-45026088134E}" dt="2025-08-27T17:14:31.887" v="15" actId="207"/>
        <pc:sldMkLst>
          <pc:docMk/>
          <pc:sldMk cId="1970850513" sldId="2146846056"/>
        </pc:sldMkLst>
        <pc:spChg chg="mod">
          <ac:chgData name="Jorj Helou" userId="db141016-72be-4283-8d93-fb1441338a7a" providerId="ADAL" clId="{1B0213F0-DDA4-4672-985E-45026088134E}" dt="2025-08-27T17:14:31.887" v="15" actId="207"/>
          <ac:spMkLst>
            <pc:docMk/>
            <pc:sldMk cId="1970850513" sldId="2146846056"/>
            <ac:spMk id="12" creationId="{B563E6EA-650C-2C75-6C94-3DA460FB9D06}"/>
          </ac:spMkLst>
        </pc:spChg>
      </pc:sldChg>
      <pc:sldChg chg="add">
        <pc:chgData name="Jorj Helou" userId="db141016-72be-4283-8d93-fb1441338a7a" providerId="ADAL" clId="{1B0213F0-DDA4-4672-985E-45026088134E}" dt="2025-06-19T13:58:46.311" v="0"/>
        <pc:sldMkLst>
          <pc:docMk/>
          <pc:sldMk cId="3663988782" sldId="2146846057"/>
        </pc:sldMkLst>
      </pc:sldChg>
      <pc:sldChg chg="add">
        <pc:chgData name="Jorj Helou" userId="db141016-72be-4283-8d93-fb1441338a7a" providerId="ADAL" clId="{1B0213F0-DDA4-4672-985E-45026088134E}" dt="2025-08-21T12:23:48.597" v="1"/>
        <pc:sldMkLst>
          <pc:docMk/>
          <pc:sldMk cId="379858946" sldId="2146846058"/>
        </pc:sldMkLst>
      </pc:sldChg>
      <pc:sldChg chg="add">
        <pc:chgData name="Jorj Helou" userId="db141016-72be-4283-8d93-fb1441338a7a" providerId="ADAL" clId="{1B0213F0-DDA4-4672-985E-45026088134E}" dt="2025-08-21T12:24:05.149" v="3"/>
        <pc:sldMkLst>
          <pc:docMk/>
          <pc:sldMk cId="1227301292" sldId="2146846071"/>
        </pc:sldMkLst>
      </pc:sldChg>
    </pc:docChg>
  </pc:docChgLst>
  <pc:docChgLst>
    <pc:chgData name="Jorj Helou" userId="db141016-72be-4283-8d93-fb1441338a7a" providerId="ADAL" clId="{3317B0DA-1843-42B6-A722-B86C9DCBE4F7}"/>
    <pc:docChg chg="undo custSel addSld delSld modSld">
      <pc:chgData name="Jorj Helou" userId="db141016-72be-4283-8d93-fb1441338a7a" providerId="ADAL" clId="{3317B0DA-1843-42B6-A722-B86C9DCBE4F7}" dt="2024-12-02T20:00:51.839" v="524" actId="20577"/>
      <pc:docMkLst>
        <pc:docMk/>
      </pc:docMkLst>
      <pc:sldChg chg="del">
        <pc:chgData name="Jorj Helou" userId="db141016-72be-4283-8d93-fb1441338a7a" providerId="ADAL" clId="{3317B0DA-1843-42B6-A722-B86C9DCBE4F7}" dt="2024-11-20T13:38:56.968" v="406" actId="47"/>
        <pc:sldMkLst>
          <pc:docMk/>
          <pc:sldMk cId="850890059" sldId="2142532703"/>
        </pc:sldMkLst>
      </pc:sldChg>
      <pc:sldChg chg="addSp delSp modSp mod modClrScheme chgLayout">
        <pc:chgData name="Jorj Helou" userId="db141016-72be-4283-8d93-fb1441338a7a" providerId="ADAL" clId="{3317B0DA-1843-42B6-A722-B86C9DCBE4F7}" dt="2024-12-02T20:00:51.839" v="524" actId="20577"/>
        <pc:sldMkLst>
          <pc:docMk/>
          <pc:sldMk cId="1616202681" sldId="2142532766"/>
        </pc:sldMkLst>
      </pc:sldChg>
      <pc:sldChg chg="add">
        <pc:chgData name="Jorj Helou" userId="db141016-72be-4283-8d93-fb1441338a7a" providerId="ADAL" clId="{3317B0DA-1843-42B6-A722-B86C9DCBE4F7}" dt="2024-11-29T13:13:31.524" v="499"/>
        <pc:sldMkLst>
          <pc:docMk/>
          <pc:sldMk cId="1619589993" sldId="2146845841"/>
        </pc:sldMkLst>
      </pc:sldChg>
      <pc:sldChg chg="addSp delSp modSp mod modClrScheme chgLayout">
        <pc:chgData name="Jorj Helou" userId="db141016-72be-4283-8d93-fb1441338a7a" providerId="ADAL" clId="{3317B0DA-1843-42B6-A722-B86C9DCBE4F7}" dt="2024-10-31T22:39:48.049" v="7" actId="478"/>
        <pc:sldMkLst>
          <pc:docMk/>
          <pc:sldMk cId="344068976" sldId="2146846043"/>
        </pc:sldMkLst>
      </pc:sldChg>
      <pc:sldChg chg="addSp delSp modSp new mod setBg modClrScheme delAnim modAnim chgLayout">
        <pc:chgData name="Jorj Helou" userId="db141016-72be-4283-8d93-fb1441338a7a" providerId="ADAL" clId="{3317B0DA-1843-42B6-A722-B86C9DCBE4F7}" dt="2024-11-20T17:53:43.572" v="498" actId="1076"/>
        <pc:sldMkLst>
          <pc:docMk/>
          <pc:sldMk cId="3204847648" sldId="2146846044"/>
        </pc:sldMkLst>
      </pc:sldChg>
      <pc:sldChg chg="add">
        <pc:chgData name="Jorj Helou" userId="db141016-72be-4283-8d93-fb1441338a7a" providerId="ADAL" clId="{3317B0DA-1843-42B6-A722-B86C9DCBE4F7}" dt="2024-11-20T13:38:51.384" v="405"/>
        <pc:sldMkLst>
          <pc:docMk/>
          <pc:sldMk cId="3686434013" sldId="2146846045"/>
        </pc:sldMkLst>
      </pc:sldChg>
    </pc:docChg>
  </pc:docChgLst>
  <pc:docChgLst>
    <pc:chgData name="Jorj Helou" userId="db141016-72be-4283-8d93-fb1441338a7a" providerId="ADAL" clId="{F683CF88-3367-42A7-A809-51561469E28D}"/>
    <pc:docChg chg="custSel modSld">
      <pc:chgData name="Jorj Helou" userId="db141016-72be-4283-8d93-fb1441338a7a" providerId="ADAL" clId="{F683CF88-3367-42A7-A809-51561469E28D}" dt="2024-07-07T21:24:24.969" v="9"/>
      <pc:docMkLst>
        <pc:docMk/>
      </pc:docMkLst>
      <pc:sldChg chg="modSp mod">
        <pc:chgData name="Jorj Helou" userId="db141016-72be-4283-8d93-fb1441338a7a" providerId="ADAL" clId="{F683CF88-3367-42A7-A809-51561469E28D}" dt="2024-07-07T21:24:06.496" v="1" actId="14100"/>
        <pc:sldMkLst>
          <pc:docMk/>
          <pc:sldMk cId="441662099" sldId="697"/>
        </pc:sldMkLst>
      </pc:sldChg>
      <pc:sldChg chg="addSp delSp modSp mod">
        <pc:chgData name="Jorj Helou" userId="db141016-72be-4283-8d93-fb1441338a7a" providerId="ADAL" clId="{F683CF88-3367-42A7-A809-51561469E28D}" dt="2024-07-07T21:24:19.120" v="6"/>
        <pc:sldMkLst>
          <pc:docMk/>
          <pc:sldMk cId="2479440868" sldId="2142532697"/>
        </pc:sldMkLst>
      </pc:sldChg>
      <pc:sldChg chg="addSp delSp modSp mod">
        <pc:chgData name="Jorj Helou" userId="db141016-72be-4283-8d93-fb1441338a7a" providerId="ADAL" clId="{F683CF88-3367-42A7-A809-51561469E28D}" dt="2024-07-07T21:24:24.969" v="9"/>
        <pc:sldMkLst>
          <pc:docMk/>
          <pc:sldMk cId="3303207308" sldId="2142532698"/>
        </pc:sldMkLst>
      </pc:sldChg>
    </pc:docChg>
  </pc:docChgLst>
  <pc:docChgLst>
    <pc:chgData name="Jorj Helou" userId="db141016-72be-4283-8d93-fb1441338a7a" providerId="ADAL" clId="{4FBE0A6C-C657-425B-8B0C-1558DF0F9BAF}"/>
    <pc:docChg chg="undo custSel addSld delSld modSld sldOrd">
      <pc:chgData name="Jorj Helou" userId="db141016-72be-4283-8d93-fb1441338a7a" providerId="ADAL" clId="{4FBE0A6C-C657-425B-8B0C-1558DF0F9BAF}" dt="2025-03-19T15:31:19.270" v="34" actId="47"/>
      <pc:docMkLst>
        <pc:docMk/>
      </pc:docMkLst>
      <pc:sldChg chg="ord">
        <pc:chgData name="Jorj Helou" userId="db141016-72be-4283-8d93-fb1441338a7a" providerId="ADAL" clId="{4FBE0A6C-C657-425B-8B0C-1558DF0F9BAF}" dt="2025-03-10T11:09:50.557" v="32"/>
        <pc:sldMkLst>
          <pc:docMk/>
          <pc:sldMk cId="2402270392" sldId="2842"/>
        </pc:sldMkLst>
      </pc:sldChg>
      <pc:sldChg chg="addSp delSp modSp mod modClrScheme chgLayout">
        <pc:chgData name="Jorj Helou" userId="db141016-72be-4283-8d93-fb1441338a7a" providerId="ADAL" clId="{4FBE0A6C-C657-425B-8B0C-1558DF0F9BAF}" dt="2025-03-10T11:09:27.922" v="30" actId="478"/>
        <pc:sldMkLst>
          <pc:docMk/>
          <pc:sldMk cId="983609609" sldId="2142532771"/>
        </pc:sldMkLst>
      </pc:sldChg>
      <pc:sldChg chg="del">
        <pc:chgData name="Jorj Helou" userId="db141016-72be-4283-8d93-fb1441338a7a" providerId="ADAL" clId="{4FBE0A6C-C657-425B-8B0C-1558DF0F9BAF}" dt="2025-03-19T15:31:19.270" v="34" actId="47"/>
        <pc:sldMkLst>
          <pc:docMk/>
          <pc:sldMk cId="3686434013" sldId="2146846045"/>
        </pc:sldMkLst>
      </pc:sldChg>
      <pc:sldChg chg="addSp delSp modSp mod">
        <pc:chgData name="Jorj Helou" userId="db141016-72be-4283-8d93-fb1441338a7a" providerId="ADAL" clId="{4FBE0A6C-C657-425B-8B0C-1558DF0F9BAF}" dt="2025-03-06T15:52:40.283" v="28" actId="1076"/>
        <pc:sldMkLst>
          <pc:docMk/>
          <pc:sldMk cId="3723091622" sldId="2146846049"/>
        </pc:sldMkLst>
      </pc:sldChg>
      <pc:sldChg chg="add">
        <pc:chgData name="Jorj Helou" userId="db141016-72be-4283-8d93-fb1441338a7a" providerId="ADAL" clId="{4FBE0A6C-C657-425B-8B0C-1558DF0F9BAF}" dt="2025-03-19T15:31:17.581" v="33"/>
        <pc:sldMkLst>
          <pc:docMk/>
          <pc:sldMk cId="612677451" sldId="2146846054"/>
        </pc:sldMkLst>
      </pc:sldChg>
    </pc:docChg>
  </pc:docChgLst>
  <pc:docChgLst>
    <pc:chgData name="Jorj Helou" userId="db141016-72be-4283-8d93-fb1441338a7a" providerId="ADAL" clId="{D020ABAA-4F63-4D3D-9896-628ED8604FB4}"/>
    <pc:docChg chg="undo custSel addSld delSld modSld">
      <pc:chgData name="Jorj Helou" userId="db141016-72be-4283-8d93-fb1441338a7a" providerId="ADAL" clId="{D020ABAA-4F63-4D3D-9896-628ED8604FB4}" dt="2024-10-17T18:31:45.100" v="545" actId="47"/>
      <pc:docMkLst>
        <pc:docMk/>
      </pc:docMkLst>
      <pc:sldChg chg="add setBg">
        <pc:chgData name="Jorj Helou" userId="db141016-72be-4283-8d93-fb1441338a7a" providerId="ADAL" clId="{D020ABAA-4F63-4D3D-9896-628ED8604FB4}" dt="2024-09-03T15:20:02.718" v="520"/>
        <pc:sldMkLst>
          <pc:docMk/>
          <pc:sldMk cId="3384558294" sldId="273"/>
        </pc:sldMkLst>
      </pc:sldChg>
      <pc:sldChg chg="del">
        <pc:chgData name="Jorj Helou" userId="db141016-72be-4283-8d93-fb1441338a7a" providerId="ADAL" clId="{D020ABAA-4F63-4D3D-9896-628ED8604FB4}" dt="2024-10-17T18:31:45.100" v="545" actId="47"/>
        <pc:sldMkLst>
          <pc:docMk/>
          <pc:sldMk cId="2796628055" sldId="2805"/>
        </pc:sldMkLst>
      </pc:sldChg>
      <pc:sldChg chg="modSp mod">
        <pc:chgData name="Jorj Helou" userId="db141016-72be-4283-8d93-fb1441338a7a" providerId="ADAL" clId="{D020ABAA-4F63-4D3D-9896-628ED8604FB4}" dt="2024-08-03T18:11:06.260" v="6" actId="14100"/>
        <pc:sldMkLst>
          <pc:docMk/>
          <pc:sldMk cId="4290014071" sldId="2813"/>
        </pc:sldMkLst>
      </pc:sldChg>
      <pc:sldChg chg="add setBg">
        <pc:chgData name="Jorj Helou" userId="db141016-72be-4283-8d93-fb1441338a7a" providerId="ADAL" clId="{D020ABAA-4F63-4D3D-9896-628ED8604FB4}" dt="2024-08-08T20:46:43.466" v="279"/>
        <pc:sldMkLst>
          <pc:docMk/>
          <pc:sldMk cId="1920159282" sldId="2868"/>
        </pc:sldMkLst>
      </pc:sldChg>
      <pc:sldChg chg="modSp mod">
        <pc:chgData name="Jorj Helou" userId="db141016-72be-4283-8d93-fb1441338a7a" providerId="ADAL" clId="{D020ABAA-4F63-4D3D-9896-628ED8604FB4}" dt="2024-08-08T19:14:36.557" v="120" actId="1076"/>
        <pc:sldMkLst>
          <pc:docMk/>
          <pc:sldMk cId="2688120105" sldId="2142532701"/>
        </pc:sldMkLst>
      </pc:sldChg>
      <pc:sldChg chg="modSp add mod modNotesTx">
        <pc:chgData name="Jorj Helou" userId="db141016-72be-4283-8d93-fb1441338a7a" providerId="ADAL" clId="{D020ABAA-4F63-4D3D-9896-628ED8604FB4}" dt="2024-08-08T20:45:35.086" v="278" actId="1076"/>
        <pc:sldMkLst>
          <pc:docMk/>
          <pc:sldMk cId="4158277215" sldId="2142532769"/>
        </pc:sldMkLst>
      </pc:sldChg>
      <pc:sldChg chg="addSp delSp modSp add mod">
        <pc:chgData name="Jorj Helou" userId="db141016-72be-4283-8d93-fb1441338a7a" providerId="ADAL" clId="{D020ABAA-4F63-4D3D-9896-628ED8604FB4}" dt="2024-08-08T21:32:50.154" v="425" actId="14861"/>
        <pc:sldMkLst>
          <pc:docMk/>
          <pc:sldMk cId="2059725361" sldId="2142532770"/>
        </pc:sldMkLst>
      </pc:sldChg>
      <pc:sldChg chg="add del">
        <pc:chgData name="Jorj Helou" userId="db141016-72be-4283-8d93-fb1441338a7a" providerId="ADAL" clId="{D020ABAA-4F63-4D3D-9896-628ED8604FB4}" dt="2024-08-08T21:25:27.680" v="341"/>
        <pc:sldMkLst>
          <pc:docMk/>
          <pc:sldMk cId="488023737" sldId="2142532771"/>
        </pc:sldMkLst>
      </pc:sldChg>
      <pc:sldChg chg="modSp add mod">
        <pc:chgData name="Jorj Helou" userId="db141016-72be-4283-8d93-fb1441338a7a" providerId="ADAL" clId="{D020ABAA-4F63-4D3D-9896-628ED8604FB4}" dt="2024-08-20T12:12:02.973" v="516" actId="20577"/>
        <pc:sldMkLst>
          <pc:docMk/>
          <pc:sldMk cId="983609609" sldId="2142532771"/>
        </pc:sldMkLst>
      </pc:sldChg>
      <pc:sldChg chg="add del">
        <pc:chgData name="Jorj Helou" userId="db141016-72be-4283-8d93-fb1441338a7a" providerId="ADAL" clId="{D020ABAA-4F63-4D3D-9896-628ED8604FB4}" dt="2024-08-20T12:11:23.791" v="427"/>
        <pc:sldMkLst>
          <pc:docMk/>
          <pc:sldMk cId="4279755361" sldId="2142532771"/>
        </pc:sldMkLst>
      </pc:sldChg>
      <pc:sldChg chg="add del">
        <pc:chgData name="Jorj Helou" userId="db141016-72be-4283-8d93-fb1441338a7a" providerId="ADAL" clId="{D020ABAA-4F63-4D3D-9896-628ED8604FB4}" dt="2024-08-20T15:07:33.950" v="519" actId="47"/>
        <pc:sldMkLst>
          <pc:docMk/>
          <pc:sldMk cId="758368243" sldId="2146846040"/>
        </pc:sldMkLst>
      </pc:sldChg>
      <pc:sldChg chg="add">
        <pc:chgData name="Jorj Helou" userId="db141016-72be-4283-8d93-fb1441338a7a" providerId="ADAL" clId="{D020ABAA-4F63-4D3D-9896-628ED8604FB4}" dt="2024-08-20T15:07:32.248" v="518"/>
        <pc:sldMkLst>
          <pc:docMk/>
          <pc:sldMk cId="1912332675" sldId="2146846041"/>
        </pc:sldMkLst>
      </pc:sldChg>
      <pc:sldChg chg="addSp modSp new">
        <pc:chgData name="Jorj Helou" userId="db141016-72be-4283-8d93-fb1441338a7a" providerId="ADAL" clId="{D020ABAA-4F63-4D3D-9896-628ED8604FB4}" dt="2024-09-20T00:50:32.674" v="526" actId="1076"/>
        <pc:sldMkLst>
          <pc:docMk/>
          <pc:sldMk cId="2886141761" sldId="2146846042"/>
        </pc:sldMkLst>
      </pc:sldChg>
      <pc:sldChg chg="modSp add mod">
        <pc:chgData name="Jorj Helou" userId="db141016-72be-4283-8d93-fb1441338a7a" providerId="ADAL" clId="{D020ABAA-4F63-4D3D-9896-628ED8604FB4}" dt="2024-10-17T18:31:38.916" v="544" actId="255"/>
        <pc:sldMkLst>
          <pc:docMk/>
          <pc:sldMk cId="344068976" sldId="2146846043"/>
        </pc:sldMkLst>
      </pc:sldChg>
    </pc:docChg>
  </pc:docChgLst>
  <pc:docChgLst>
    <pc:chgData name="Jorj Helou" userId="db141016-72be-4283-8d93-fb1441338a7a" providerId="ADAL" clId="{E098E10E-2A5D-4394-8C64-09EBAD78E747}"/>
    <pc:docChg chg="custSel addSld delSld modSld sldOrd">
      <pc:chgData name="Jorj Helou" userId="db141016-72be-4283-8d93-fb1441338a7a" providerId="ADAL" clId="{E098E10E-2A5D-4394-8C64-09EBAD78E747}" dt="2025-05-13T00:27:41.070" v="76" actId="478"/>
      <pc:docMkLst>
        <pc:docMk/>
      </pc:docMkLst>
      <pc:sldChg chg="del">
        <pc:chgData name="Jorj Helou" userId="db141016-72be-4283-8d93-fb1441338a7a" providerId="ADAL" clId="{E098E10E-2A5D-4394-8C64-09EBAD78E747}" dt="2025-05-12T20:23:13.785" v="3" actId="47"/>
        <pc:sldMkLst>
          <pc:docMk/>
          <pc:sldMk cId="3723091622" sldId="2146846049"/>
        </pc:sldMkLst>
      </pc:sldChg>
      <pc:sldChg chg="addSp delSp modSp new mod">
        <pc:chgData name="Jorj Helou" userId="db141016-72be-4283-8d93-fb1441338a7a" providerId="ADAL" clId="{E098E10E-2A5D-4394-8C64-09EBAD78E747}" dt="2025-05-13T00:27:41.070" v="76" actId="478"/>
        <pc:sldMkLst>
          <pc:docMk/>
          <pc:sldMk cId="975694068" sldId="2146846055"/>
        </pc:sldMkLst>
      </pc:sldChg>
      <pc:sldChg chg="add ord">
        <pc:chgData name="Jorj Helou" userId="db141016-72be-4283-8d93-fb1441338a7a" providerId="ADAL" clId="{E098E10E-2A5D-4394-8C64-09EBAD78E747}" dt="2025-05-12T20:23:16.388" v="5"/>
        <pc:sldMkLst>
          <pc:docMk/>
          <pc:sldMk cId="1970850513" sldId="2146846056"/>
        </pc:sldMkLst>
      </pc:sldChg>
    </pc:docChg>
  </pc:docChgLst>
  <pc:docChgLst>
    <pc:chgData name="Jorj Helou" userId="db141016-72be-4283-8d93-fb1441338a7a" providerId="ADAL" clId="{FB478EAF-7332-46FD-A66B-89041A9759A1}"/>
    <pc:docChg chg="addSld modSld">
      <pc:chgData name="Jorj Helou" userId="db141016-72be-4283-8d93-fb1441338a7a" providerId="ADAL" clId="{FB478EAF-7332-46FD-A66B-89041A9759A1}" dt="2025-09-12T12:42:42.042" v="1" actId="729"/>
      <pc:docMkLst>
        <pc:docMk/>
      </pc:docMkLst>
      <pc:sldChg chg="add mod modShow">
        <pc:chgData name="Jorj Helou" userId="db141016-72be-4283-8d93-fb1441338a7a" providerId="ADAL" clId="{FB478EAF-7332-46FD-A66B-89041A9759A1}" dt="2025-09-12T12:42:42.042" v="1" actId="729"/>
        <pc:sldMkLst>
          <pc:docMk/>
          <pc:sldMk cId="326872143" sldId="2142532764"/>
        </pc:sldMkLst>
      </pc:sldChg>
    </pc:docChg>
  </pc:docChgLst>
  <pc:docChgLst>
    <pc:chgData name="Jorj Helou" userId="db141016-72be-4283-8d93-fb1441338a7a" providerId="ADAL" clId="{864E376A-0986-4523-BC3F-7EFD0975BAB0}"/>
    <pc:docChg chg="custSel addSld delSld modSld">
      <pc:chgData name="Jorj Helou" userId="db141016-72be-4283-8d93-fb1441338a7a" providerId="ADAL" clId="{864E376A-0986-4523-BC3F-7EFD0975BAB0}" dt="2024-12-31T12:41:25.663" v="91" actId="47"/>
      <pc:docMkLst>
        <pc:docMk/>
      </pc:docMkLst>
      <pc:sldChg chg="addSp delSp modSp add mod">
        <pc:chgData name="Jorj Helou" userId="db141016-72be-4283-8d93-fb1441338a7a" providerId="ADAL" clId="{864E376A-0986-4523-BC3F-7EFD0975BAB0}" dt="2024-12-28T19:23:27.004" v="45"/>
        <pc:sldMkLst>
          <pc:docMk/>
          <pc:sldMk cId="3621437872" sldId="2142532702"/>
        </pc:sldMkLst>
      </pc:sldChg>
      <pc:sldChg chg="modSp mod">
        <pc:chgData name="Jorj Helou" userId="db141016-72be-4283-8d93-fb1441338a7a" providerId="ADAL" clId="{864E376A-0986-4523-BC3F-7EFD0975BAB0}" dt="2024-12-28T19:23:15.992" v="43" actId="2711"/>
        <pc:sldMkLst>
          <pc:docMk/>
          <pc:sldMk cId="1616202681" sldId="2142532766"/>
        </pc:sldMkLst>
      </pc:sldChg>
      <pc:sldChg chg="modSp mod">
        <pc:chgData name="Jorj Helou" userId="db141016-72be-4283-8d93-fb1441338a7a" providerId="ADAL" clId="{864E376A-0986-4523-BC3F-7EFD0975BAB0}" dt="2024-12-26T18:16:53.105" v="39" actId="313"/>
        <pc:sldMkLst>
          <pc:docMk/>
          <pc:sldMk cId="983609609" sldId="2142532771"/>
        </pc:sldMkLst>
      </pc:sldChg>
      <pc:sldChg chg="delSp modSp del mod">
        <pc:chgData name="Jorj Helou" userId="db141016-72be-4283-8d93-fb1441338a7a" providerId="ADAL" clId="{864E376A-0986-4523-BC3F-7EFD0975BAB0}" dt="2024-12-31T12:41:25.663" v="91" actId="47"/>
        <pc:sldMkLst>
          <pc:docMk/>
          <pc:sldMk cId="1912332675" sldId="2146846041"/>
        </pc:sldMkLst>
      </pc:sldChg>
      <pc:sldChg chg="addSp modSp mod">
        <pc:chgData name="Jorj Helou" userId="db141016-72be-4283-8d93-fb1441338a7a" providerId="ADAL" clId="{864E376A-0986-4523-BC3F-7EFD0975BAB0}" dt="2024-12-28T19:50:24.652" v="82" actId="1076"/>
        <pc:sldMkLst>
          <pc:docMk/>
          <pc:sldMk cId="2886141761" sldId="2146846042"/>
        </pc:sldMkLst>
      </pc:sldChg>
      <pc:sldChg chg="add">
        <pc:chgData name="Jorj Helou" userId="db141016-72be-4283-8d93-fb1441338a7a" providerId="ADAL" clId="{864E376A-0986-4523-BC3F-7EFD0975BAB0}" dt="2024-12-26T18:30:08.593" v="40"/>
        <pc:sldMkLst>
          <pc:docMk/>
          <pc:sldMk cId="4171205437" sldId="2146846046"/>
        </pc:sldMkLst>
      </pc:sldChg>
      <pc:sldChg chg="add">
        <pc:chgData name="Jorj Helou" userId="db141016-72be-4283-8d93-fb1441338a7a" providerId="ADAL" clId="{864E376A-0986-4523-BC3F-7EFD0975BAB0}" dt="2024-12-28T19:49:39.618" v="46" actId="2890"/>
        <pc:sldMkLst>
          <pc:docMk/>
          <pc:sldMk cId="152612012" sldId="2146846047"/>
        </pc:sldMkLst>
      </pc:sldChg>
      <pc:sldChg chg="add">
        <pc:chgData name="Jorj Helou" userId="db141016-72be-4283-8d93-fb1441338a7a" providerId="ADAL" clId="{864E376A-0986-4523-BC3F-7EFD0975BAB0}" dt="2024-12-31T12:41:24.025" v="90"/>
        <pc:sldMkLst>
          <pc:docMk/>
          <pc:sldMk cId="804500922" sldId="2146846048"/>
        </pc:sldMkLst>
      </pc:sldChg>
    </pc:docChg>
  </pc:docChgLst>
  <pc:docChgLst>
    <pc:chgData name="Jorj Helou" userId="db141016-72be-4283-8d93-fb1441338a7a" providerId="ADAL" clId="{F2567861-FC6D-4986-87BF-08E5D6E744CA}"/>
    <pc:docChg chg="custSel addSld delSld modSld">
      <pc:chgData name="Jorj Helou" userId="db141016-72be-4283-8d93-fb1441338a7a" providerId="ADAL" clId="{F2567861-FC6D-4986-87BF-08E5D6E744CA}" dt="2024-05-17T17:28:02.655" v="365" actId="14100"/>
      <pc:docMkLst>
        <pc:docMk/>
      </pc:docMkLst>
      <pc:sldChg chg="delSp mod">
        <pc:chgData name="Jorj Helou" userId="db141016-72be-4283-8d93-fb1441338a7a" providerId="ADAL" clId="{F2567861-FC6D-4986-87BF-08E5D6E744CA}" dt="2024-02-14T16:01:55.182" v="364" actId="478"/>
        <pc:sldMkLst>
          <pc:docMk/>
          <pc:sldMk cId="441662099" sldId="697"/>
        </pc:sldMkLst>
      </pc:sldChg>
      <pc:sldChg chg="modSp mod">
        <pc:chgData name="Jorj Helou" userId="db141016-72be-4283-8d93-fb1441338a7a" providerId="ADAL" clId="{F2567861-FC6D-4986-87BF-08E5D6E744CA}" dt="2024-05-17T17:28:02.655" v="365" actId="14100"/>
        <pc:sldMkLst>
          <pc:docMk/>
          <pc:sldMk cId="1596042657" sldId="2845"/>
        </pc:sldMkLst>
      </pc:sldChg>
      <pc:sldChg chg="delSp mod">
        <pc:chgData name="Jorj Helou" userId="db141016-72be-4283-8d93-fb1441338a7a" providerId="ADAL" clId="{F2567861-FC6D-4986-87BF-08E5D6E744CA}" dt="2024-02-14T16:01:47.518" v="363" actId="478"/>
        <pc:sldMkLst>
          <pc:docMk/>
          <pc:sldMk cId="2479440868" sldId="2142532697"/>
        </pc:sldMkLst>
      </pc:sldChg>
      <pc:sldChg chg="del">
        <pc:chgData name="Jorj Helou" userId="db141016-72be-4283-8d93-fb1441338a7a" providerId="ADAL" clId="{F2567861-FC6D-4986-87BF-08E5D6E744CA}" dt="2023-12-20T21:05:40.711" v="57" actId="47"/>
        <pc:sldMkLst>
          <pc:docMk/>
          <pc:sldMk cId="2572461721" sldId="2142532702"/>
        </pc:sldMkLst>
      </pc:sldChg>
      <pc:sldChg chg="modSp add mod">
        <pc:chgData name="Jorj Helou" userId="db141016-72be-4283-8d93-fb1441338a7a" providerId="ADAL" clId="{F2567861-FC6D-4986-87BF-08E5D6E744CA}" dt="2023-11-21T16:49:12.934" v="55" actId="5793"/>
        <pc:sldMkLst>
          <pc:docMk/>
          <pc:sldMk cId="1700539450" sldId="2142532765"/>
        </pc:sldMkLst>
      </pc:sldChg>
      <pc:sldChg chg="delSp modSp add mod">
        <pc:chgData name="Jorj Helou" userId="db141016-72be-4283-8d93-fb1441338a7a" providerId="ADAL" clId="{F2567861-FC6D-4986-87BF-08E5D6E744CA}" dt="2023-11-21T16:41:37.470" v="32" actId="1076"/>
        <pc:sldMkLst>
          <pc:docMk/>
          <pc:sldMk cId="1616202681" sldId="2142532766"/>
        </pc:sldMkLst>
      </pc:sldChg>
      <pc:sldChg chg="add setBg">
        <pc:chgData name="Jorj Helou" userId="db141016-72be-4283-8d93-fb1441338a7a" providerId="ADAL" clId="{F2567861-FC6D-4986-87BF-08E5D6E744CA}" dt="2023-12-20T21:05:53.398" v="58"/>
        <pc:sldMkLst>
          <pc:docMk/>
          <pc:sldMk cId="530673582" sldId="2142532767"/>
        </pc:sldMkLst>
      </pc:sldChg>
      <pc:sldChg chg="addSp delSp modSp new mod">
        <pc:chgData name="Jorj Helou" userId="db141016-72be-4283-8d93-fb1441338a7a" providerId="ADAL" clId="{F2567861-FC6D-4986-87BF-08E5D6E744CA}" dt="2024-01-22T16:29:04.813" v="362" actId="14861"/>
        <pc:sldMkLst>
          <pc:docMk/>
          <pc:sldMk cId="3288293851" sldId="2142532768"/>
        </pc:sldMkLst>
      </pc:sldChg>
    </pc:docChg>
  </pc:docChgLst>
  <pc:docChgLst>
    <pc:chgData name="Jorj Helou" userId="db141016-72be-4283-8d93-fb1441338a7a" providerId="ADAL" clId="{A2076CC1-B346-4155-B714-67C5D63D1144}"/>
    <pc:docChg chg="undo custSel addSld modSld">
      <pc:chgData name="Jorj Helou" userId="db141016-72be-4283-8d93-fb1441338a7a" providerId="ADAL" clId="{A2076CC1-B346-4155-B714-67C5D63D1144}" dt="2025-01-27T20:41:15.860" v="7"/>
      <pc:docMkLst>
        <pc:docMk/>
      </pc:docMkLst>
      <pc:sldChg chg="modSp mod">
        <pc:chgData name="Jorj Helou" userId="db141016-72be-4283-8d93-fb1441338a7a" providerId="ADAL" clId="{A2076CC1-B346-4155-B714-67C5D63D1144}" dt="2025-01-10T01:00:20.283" v="5" actId="1076"/>
        <pc:sldMkLst>
          <pc:docMk/>
          <pc:sldMk cId="1209538302" sldId="719"/>
        </pc:sldMkLst>
      </pc:sldChg>
      <pc:sldChg chg="modSp mod">
        <pc:chgData name="Jorj Helou" userId="db141016-72be-4283-8d93-fb1441338a7a" providerId="ADAL" clId="{A2076CC1-B346-4155-B714-67C5D63D1144}" dt="2025-01-13T14:13:59.740" v="6" actId="14861"/>
        <pc:sldMkLst>
          <pc:docMk/>
          <pc:sldMk cId="1619589993" sldId="2146845841"/>
        </pc:sldMkLst>
      </pc:sldChg>
      <pc:sldChg chg="modSp add mod">
        <pc:chgData name="Jorj Helou" userId="db141016-72be-4283-8d93-fb1441338a7a" providerId="ADAL" clId="{A2076CC1-B346-4155-B714-67C5D63D1144}" dt="2025-01-09T23:23:35.741" v="2" actId="14861"/>
        <pc:sldMkLst>
          <pc:docMk/>
          <pc:sldMk cId="3723091622" sldId="2146846049"/>
        </pc:sldMkLst>
      </pc:sldChg>
      <pc:sldChg chg="add">
        <pc:chgData name="Jorj Helou" userId="db141016-72be-4283-8d93-fb1441338a7a" providerId="ADAL" clId="{A2076CC1-B346-4155-B714-67C5D63D1144}" dt="2025-01-27T20:41:15.860" v="7"/>
        <pc:sldMkLst>
          <pc:docMk/>
          <pc:sldMk cId="770465708" sldId="214684605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941FA-60AB-4D2B-ACA2-A69B027853DC}" type="datetimeFigureOut">
              <a:rPr lang="en-CA" smtClean="0"/>
              <a:t>2025-09-12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EB8E9B-29F1-47ED-A793-94E4EA424C2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65669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31 mai 2020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B7EE1B-1056-43A2-896E-497F07557F1C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4058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-109200950" y="37230050"/>
            <a:ext cx="219348050" cy="123383675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2200" dirty="0"/>
              <a:t>Donnez 1 ou 2 minutes pour faire un plan d’action</a:t>
            </a:r>
          </a:p>
          <a:p>
            <a:r>
              <a:rPr lang="fr-CA" sz="2200" dirty="0"/>
              <a:t>Partager en grand groupes quelques engagements et quelques feedbacks (appréciations) sur l’atelier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29839-F7D5-4527-B926-0082A5DC19D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8210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4076700" cy="2293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Partage à micros ouverts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372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4076700" cy="2293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Partage à micros ouverts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087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4076700" cy="2293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Partage à micros ouverts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248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4076700" cy="2293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Partage à micros ouverts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18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C20BB-3089-4D7D-81B2-F51E122B7B2B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186723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9856788" y="3509963"/>
            <a:ext cx="20674013" cy="11630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Utiliser les outils d’annotation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004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418888" y="4019550"/>
            <a:ext cx="23675976" cy="13319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Utiliser le clavardage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3417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4493875" y="5033963"/>
            <a:ext cx="29656088" cy="16683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Utiliser les outils d’annotation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004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4076700" cy="2293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tulipe rouge = 20.</a:t>
            </a:r>
          </a:p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fleur violette avec 5 pétales = 5 (donc une fleur violette avec 4 pétales = 4)</a:t>
            </a:r>
          </a:p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tournesols = 2 (donc un tournesol = 1).</a:t>
            </a:r>
          </a:p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dernière ligne : il y a 1 tournesol (donc 1) + une tulipe rouge (donc 20) x une fleur violette avec 4 pétales (donc 4). 1+20x4.</a:t>
            </a:r>
          </a:p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doit d'abord faire la multiplication 20x4 et ajouter 1. Cela donne 81.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29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5A50-998D-794F-B84F-01356E34CA4D}" type="slidenum">
              <a:rPr lang="fr-FR" smtClean="0"/>
              <a:t>4</a:t>
            </a:fld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F7E46-D692-4BDE-8531-206704EC8A5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18708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323638" y="3986213"/>
            <a:ext cx="23491826" cy="13214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Partage à micros ouverts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8625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1323638" y="3986213"/>
            <a:ext cx="23491826" cy="13214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Thème: pensée stratégique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5717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4076700" cy="2293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Partage à micros ouverts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797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3763625" y="4791075"/>
            <a:ext cx="28230513" cy="15881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Partage à micros ouverts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587974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356138" y="6773863"/>
            <a:ext cx="39908163" cy="22448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Utiliser les outils d’annotation</a:t>
            </a:r>
          </a:p>
        </p:txBody>
      </p:sp>
    </p:spTree>
    <p:extLst>
      <p:ext uri="{BB962C8B-B14F-4D97-AF65-F5344CB8AC3E}">
        <p14:creationId xmlns:p14="http://schemas.microsoft.com/office/powerpoint/2010/main" val="18960048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356138" y="6773863"/>
            <a:ext cx="39908163" cy="22448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Use the annotation </a:t>
            </a:r>
            <a:r>
              <a:rPr lang="fr-CA" dirty="0" err="1"/>
              <a:t>tools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592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356138" y="6773863"/>
            <a:ext cx="39908163" cy="22448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Fonctionnalité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Fatigue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Facilitateur 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Faits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Future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Expérience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Écoute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Exprimer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Équilibre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Émotions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Déléguer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Développement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Danger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Bien-être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Besoins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Balises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Analyse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Acquisition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Conséquences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Collaboration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Correctif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Compétence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Collaboration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Kick-off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004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F1F09-8F1B-4356-961E-4332622CD11B}" type="slidenum">
              <a:rPr lang="en-CA" smtClean="0"/>
              <a:t>10</a:t>
            </a:fld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781E67-61F4-43AF-83C8-B1682753D1E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0998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https://forms.office.com/r/6Vug7gW05j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B0FF4-2510-4583-8549-9A914BEF3320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5393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4076700" cy="2293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dirty="0"/>
              <a:t>Partage à micros ouverts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D48092-C5B0-884D-AB4F-D00DC448880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087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C20BB-3089-4D7D-81B2-F51E122B7B2B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18672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5C20BB-3089-4D7D-81B2-F51E122B7B2B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18672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638A4-065C-B7AC-494D-BB4F95B7D6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3FA8C59-6E5E-98FB-F8AD-070BC94E54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>
            <a:extLst>
              <a:ext uri="{FF2B5EF4-FFF2-40B4-BE49-F238E27FC236}">
                <a16:creationId xmlns:a16="http://schemas.microsoft.com/office/drawing/2014/main" id="{734587DA-B736-BBDE-B8E4-FDE307005C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Partage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96C0298-88C3-D02B-1D50-033FE7CFC4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295A50-998D-794F-B84F-01356E34CA4D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5277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491CA-0E73-4F0D-A07A-F170784815B2}" type="slidenum">
              <a:rPr lang="en-CA" smtClean="0"/>
              <a:t>17</a:t>
            </a:fld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395D0-EA61-56FF-D2CC-13F53A5287B9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4522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LeaderZone.ca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leaderzone.ca/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jorjhelou/" TargetMode="External"/><Relationship Id="rId7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Contact@LeaderZone.ca" TargetMode="External"/><Relationship Id="rId5" Type="http://schemas.openxmlformats.org/officeDocument/2006/relationships/hyperlink" Target="https://leaderzone.ca/" TargetMode="Externa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mailto:Contact@LeaderZone.ca" TargetMode="External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leaderzone.ca/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in/jorjhelou/" TargetMode="External"/><Relationship Id="rId7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Contact@LeaderZone.ca" TargetMode="External"/><Relationship Id="rId5" Type="http://schemas.openxmlformats.org/officeDocument/2006/relationships/hyperlink" Target="https://leaderzone.ca/" TargetMode="Externa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1B3A8C-2405-6F2D-EB93-A5E0DE877820}"/>
              </a:ext>
            </a:extLst>
          </p:cNvPr>
          <p:cNvSpPr/>
          <p:nvPr/>
        </p:nvSpPr>
        <p:spPr>
          <a:xfrm>
            <a:off x="-1" y="5216939"/>
            <a:ext cx="12192001" cy="80789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02125" indent="0" algn="ctr"/>
            <a:endParaRPr lang="fr-CA" sz="3600" b="1" cap="all" noProof="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B604C7FC-F8CB-4F59-E5F9-97FF8D110F60}"/>
              </a:ext>
            </a:extLst>
          </p:cNvPr>
          <p:cNvSpPr txBox="1">
            <a:spLocks/>
          </p:cNvSpPr>
          <p:nvPr/>
        </p:nvSpPr>
        <p:spPr>
          <a:xfrm>
            <a:off x="145262" y="5312260"/>
            <a:ext cx="1940305" cy="58477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fr-CA" sz="1700" b="1" noProof="0" dirty="0">
                <a:solidFill>
                  <a:schemeClr val="accent1"/>
                </a:solidFill>
              </a:rPr>
              <a:t>Jorj Helou</a:t>
            </a:r>
            <a:br>
              <a:rPr lang="fr-CA" sz="1400" b="1" noProof="0" dirty="0">
                <a:solidFill>
                  <a:schemeClr val="accent1"/>
                </a:solidFill>
              </a:rPr>
            </a:br>
            <a:r>
              <a:rPr lang="fr-CA" sz="1300" b="0" i="1" noProof="0" dirty="0">
                <a:solidFill>
                  <a:schemeClr val="tx2"/>
                </a:solidFill>
              </a:rPr>
              <a:t>Éveilleur de Leadership</a:t>
            </a:r>
            <a:endParaRPr lang="fr-CA" sz="1400" b="0" i="1" noProof="0" dirty="0">
              <a:solidFill>
                <a:schemeClr val="tx2"/>
              </a:solidFill>
            </a:endParaRPr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3ABFB900-4473-38C7-86A3-25AE5317E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567" y="5334356"/>
            <a:ext cx="2348933" cy="58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4003F3-47A3-A08D-7542-B86FBEB035BA}"/>
              </a:ext>
            </a:extLst>
          </p:cNvPr>
          <p:cNvSpPr txBox="1"/>
          <p:nvPr/>
        </p:nvSpPr>
        <p:spPr>
          <a:xfrm>
            <a:off x="-8467" y="6416155"/>
            <a:ext cx="12200467" cy="307777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CA" sz="1400" noProof="0" dirty="0">
                <a:solidFill>
                  <a:schemeClr val="bg1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Contact@LeaderZone.ca</a:t>
            </a:r>
            <a:r>
              <a:rPr lang="fr-CA" sz="1400" noProof="0" dirty="0">
                <a:solidFill>
                  <a:schemeClr val="bg1"/>
                </a:solidFill>
                <a:latin typeface="+mj-lt"/>
              </a:rPr>
              <a:t> │ </a:t>
            </a:r>
            <a:r>
              <a:rPr lang="fr-CA" sz="1400" noProof="0" dirty="0">
                <a:solidFill>
                  <a:schemeClr val="bg1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www.LeaderZone.ca</a:t>
            </a:r>
            <a:r>
              <a:rPr lang="fr-CA" sz="1400" noProof="0" dirty="0">
                <a:solidFill>
                  <a:schemeClr val="bg1"/>
                </a:solidFill>
                <a:latin typeface="+mj-lt"/>
              </a:rPr>
              <a:t> │ </a:t>
            </a:r>
            <a:r>
              <a:rPr lang="fr-CA" sz="1400" u="sng" noProof="0" dirty="0">
                <a:solidFill>
                  <a:schemeClr val="bg1"/>
                </a:solidFill>
                <a:latin typeface="+mj-lt"/>
              </a:rPr>
              <a:t>514.265.3075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9B7604C-B629-88FB-C32A-4A5E469F0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704" y="5317539"/>
            <a:ext cx="7343740" cy="648863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1653933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8DA7B0-8FCA-AB46-5CAD-1B700873A82D}"/>
              </a:ext>
            </a:extLst>
          </p:cNvPr>
          <p:cNvSpPr/>
          <p:nvPr/>
        </p:nvSpPr>
        <p:spPr>
          <a:xfrm>
            <a:off x="6711885" y="0"/>
            <a:ext cx="5480115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pic>
        <p:nvPicPr>
          <p:cNvPr id="8" name="Picture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FE6A774-F293-8C3A-9B32-9BE5C114F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94" y="325903"/>
            <a:ext cx="2681423" cy="2681423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9F1816C4-0301-4E3D-93E7-DC37F684F0C1}"/>
              </a:ext>
            </a:extLst>
          </p:cNvPr>
          <p:cNvSpPr txBox="1">
            <a:spLocks/>
          </p:cNvSpPr>
          <p:nvPr/>
        </p:nvSpPr>
        <p:spPr>
          <a:xfrm>
            <a:off x="6937530" y="3158175"/>
            <a:ext cx="5033107" cy="121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CA" sz="2000" b="1" i="1" noProof="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https://www.linkedin.com/in/jorjhelou/</a:t>
            </a:r>
            <a:endParaRPr lang="en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en-CA" sz="2000" b="1" i="1" noProof="0" dirty="0">
              <a:solidFill>
                <a:schemeClr val="bg1"/>
              </a:solidFill>
            </a:endParaRP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77F78D77-E76D-6D41-597D-1763B4F8C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79" y="325903"/>
            <a:ext cx="2986811" cy="2986811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E2BA4CB-DF0B-32FC-85A0-F681C79D766A}"/>
              </a:ext>
            </a:extLst>
          </p:cNvPr>
          <p:cNvSpPr txBox="1">
            <a:spLocks/>
          </p:cNvSpPr>
          <p:nvPr/>
        </p:nvSpPr>
        <p:spPr>
          <a:xfrm>
            <a:off x="6937530" y="4924114"/>
            <a:ext cx="5033107" cy="1351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CA" sz="2000" b="1" i="1" noProof="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https://leaderzone.ca/</a:t>
            </a:r>
            <a:endParaRPr lang="en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en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CA" sz="2000" b="1" i="1" noProof="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Contact@LeaderZone.ca</a:t>
            </a:r>
            <a:endParaRPr lang="en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en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en-CA" sz="2000" b="1" i="1" noProof="0" dirty="0">
              <a:solidFill>
                <a:schemeClr val="bg1"/>
              </a:solidFill>
            </a:endParaRPr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FE8BB29B-8A25-F037-4F8C-55B94AC755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8" b="19890"/>
          <a:stretch/>
        </p:blipFill>
        <p:spPr>
          <a:xfrm>
            <a:off x="242409" y="4509555"/>
            <a:ext cx="5917771" cy="131656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8DA621E9-5208-4972-7604-5BF2E0A60855}"/>
              </a:ext>
            </a:extLst>
          </p:cNvPr>
          <p:cNvSpPr txBox="1">
            <a:spLocks/>
          </p:cNvSpPr>
          <p:nvPr/>
        </p:nvSpPr>
        <p:spPr>
          <a:xfrm>
            <a:off x="0" y="6140427"/>
            <a:ext cx="6937530" cy="59395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CA" sz="3733" i="1" noProof="0" dirty="0">
                <a:solidFill>
                  <a:srgbClr val="FF00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 soon!</a:t>
            </a:r>
            <a:endParaRPr lang="en-CA" sz="2800" b="1" i="1" noProof="0" dirty="0">
              <a:solidFill>
                <a:srgbClr val="FF00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149EE6-025C-27BE-E692-7173362346C9}"/>
              </a:ext>
            </a:extLst>
          </p:cNvPr>
          <p:cNvSpPr txBox="1"/>
          <p:nvPr/>
        </p:nvSpPr>
        <p:spPr>
          <a:xfrm>
            <a:off x="1030411" y="3007326"/>
            <a:ext cx="46510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CA" sz="3600" b="1" noProof="0" dirty="0">
                <a:solidFill>
                  <a:srgbClr val="00ACC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Jorj Helou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CA" sz="2800" i="1" noProof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Leadership Awakener</a:t>
            </a:r>
            <a:endParaRPr lang="en-CA" sz="2800" noProof="0" dirty="0"/>
          </a:p>
        </p:txBody>
      </p:sp>
    </p:spTree>
    <p:extLst>
      <p:ext uri="{BB962C8B-B14F-4D97-AF65-F5344CB8AC3E}">
        <p14:creationId xmlns:p14="http://schemas.microsoft.com/office/powerpoint/2010/main" val="304456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orj's be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81925" y="205822"/>
            <a:ext cx="10910271" cy="63467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defRPr sz="2667" b="1" u="none" cap="all" baseline="0">
                <a:solidFill>
                  <a:schemeClr val="accent4"/>
                </a:solidFill>
                <a:uFill>
                  <a:solidFill>
                    <a:srgbClr val="002D62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 noProof="0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81924" y="1156777"/>
            <a:ext cx="10240349" cy="4066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 b="1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32" indent="-285744">
              <a:buClrTx/>
              <a:buFont typeface="Wingdings" panose="05000000000000000000" pitchFamily="2" charset="2"/>
              <a:buChar char="§"/>
              <a:defRPr sz="2133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2971" indent="-228594">
              <a:buClrTx/>
              <a:buFont typeface="Wingdings" panose="05000000000000000000" pitchFamily="2" charset="2"/>
              <a:buChar char="§"/>
              <a:defRPr sz="2133">
                <a:solidFill>
                  <a:schemeClr val="tx2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160" indent="-228594">
              <a:buFont typeface="Wingdings" panose="05000000000000000000" pitchFamily="2" charset="2"/>
              <a:buChar char="§"/>
              <a:defRPr sz="1200">
                <a:solidFill>
                  <a:srgbClr val="002D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349" indent="-228594">
              <a:buFont typeface="Wingdings" panose="05000000000000000000" pitchFamily="2" charset="2"/>
              <a:buChar char="§"/>
              <a:defRPr sz="1400">
                <a:solidFill>
                  <a:srgbClr val="002D6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2373524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8881533" y="6064937"/>
            <a:ext cx="2698785" cy="259664"/>
          </a:xfrm>
          <a:prstGeom prst="rect">
            <a:avLst/>
          </a:prstGeom>
        </p:spPr>
        <p:txBody>
          <a:bodyPr vert="horz" rIns="0" anchor="ctr" anchorCtr="0"/>
          <a:lstStyle>
            <a:lvl1pPr marL="0" indent="0" algn="r">
              <a:buNone/>
              <a:defRPr sz="1600" cap="none" baseline="0">
                <a:solidFill>
                  <a:srgbClr val="A0A3A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fr-CA" dirty="0"/>
              <a:t>Date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472233" y="5104881"/>
            <a:ext cx="9108051" cy="415127"/>
          </a:xfrm>
          <a:prstGeom prst="rect">
            <a:avLst/>
          </a:prstGeom>
        </p:spPr>
        <p:txBody>
          <a:bodyPr vert="horz" tIns="0" rIns="0" bIns="0" anchor="ctr" anchorCtr="0"/>
          <a:lstStyle>
            <a:lvl1pPr marL="0" indent="0" algn="r">
              <a:lnSpc>
                <a:spcPct val="70000"/>
              </a:lnSpc>
              <a:spcBef>
                <a:spcPts val="0"/>
              </a:spcBef>
              <a:buFontTx/>
              <a:buNone/>
              <a:defRPr sz="3333" b="1" i="0" cap="all" baseline="0">
                <a:solidFill>
                  <a:srgbClr val="005766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T</a:t>
            </a:r>
            <a:r>
              <a:rPr lang="fr-CA" dirty="0" err="1"/>
              <a:t>itle</a:t>
            </a:r>
            <a:r>
              <a:rPr lang="fr-CA" dirty="0"/>
              <a:t> / titre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472267" y="5528734"/>
            <a:ext cx="9108017" cy="270933"/>
          </a:xfrm>
          <a:prstGeom prst="rect">
            <a:avLst/>
          </a:prstGeom>
        </p:spPr>
        <p:txBody>
          <a:bodyPr vert="horz" lIns="0" tIns="0" rIns="0" bIns="0" anchor="ctr" anchorCtr="0"/>
          <a:lstStyle>
            <a:lvl1pPr marL="0" indent="0" algn="r">
              <a:buFontTx/>
              <a:buNone/>
              <a:defRPr sz="2133" cap="all">
                <a:solidFill>
                  <a:srgbClr val="72747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</a:t>
            </a:r>
            <a:r>
              <a:rPr lang="fr-CA" dirty="0" err="1"/>
              <a:t>ubtitle</a:t>
            </a:r>
            <a:r>
              <a:rPr lang="fr-CA" dirty="0"/>
              <a:t> / Sous-titre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8560236" y="567268"/>
            <a:ext cx="3064499" cy="38988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/>
          <a:lstStyle>
            <a:lvl1pPr marL="0" indent="0">
              <a:buFontTx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5265736" y="2437867"/>
            <a:ext cx="3227299" cy="20283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/>
          <a:lstStyle>
            <a:lvl1pPr marL="0" indent="0">
              <a:buFontTx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5265737" y="567267"/>
            <a:ext cx="3227299" cy="180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/>
          <a:lstStyle>
            <a:lvl1pPr marL="0" indent="0">
              <a:buFontTx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567267" y="567268"/>
            <a:ext cx="4631267" cy="38988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/>
          <a:lstStyle>
            <a:lvl1pPr marL="0" indent="0">
              <a:buFontTx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593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1B3A8C-2405-6F2D-EB93-A5E0DE877820}"/>
              </a:ext>
            </a:extLst>
          </p:cNvPr>
          <p:cNvSpPr/>
          <p:nvPr/>
        </p:nvSpPr>
        <p:spPr>
          <a:xfrm>
            <a:off x="-1" y="5216939"/>
            <a:ext cx="12192001" cy="807893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02125" indent="0" algn="ctr"/>
            <a:endParaRPr lang="en-CA" sz="3600" b="1" cap="all" noProof="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B604C7FC-F8CB-4F59-E5F9-97FF8D110F60}"/>
              </a:ext>
            </a:extLst>
          </p:cNvPr>
          <p:cNvSpPr txBox="1">
            <a:spLocks/>
          </p:cNvSpPr>
          <p:nvPr/>
        </p:nvSpPr>
        <p:spPr>
          <a:xfrm>
            <a:off x="145262" y="5312260"/>
            <a:ext cx="1940305" cy="58477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CA" sz="1700" b="1" noProof="0" dirty="0">
                <a:solidFill>
                  <a:schemeClr val="accent1"/>
                </a:solidFill>
              </a:rPr>
              <a:t>Jorj Helou</a:t>
            </a:r>
            <a:br>
              <a:rPr lang="en-CA" sz="1400" b="1" noProof="0" dirty="0">
                <a:solidFill>
                  <a:schemeClr val="accent1"/>
                </a:solidFill>
              </a:rPr>
            </a:br>
            <a:r>
              <a:rPr lang="en-CA" sz="1300" b="0" i="1" noProof="0" dirty="0">
                <a:solidFill>
                  <a:schemeClr val="tx2"/>
                </a:solidFill>
              </a:rPr>
              <a:t>Leadership Awakener</a:t>
            </a:r>
            <a:endParaRPr lang="en-CA" sz="1400" b="0" i="1" noProof="0" dirty="0">
              <a:solidFill>
                <a:schemeClr val="tx2"/>
              </a:solidFill>
            </a:endParaRPr>
          </a:p>
        </p:txBody>
      </p:sp>
      <p:pic>
        <p:nvPicPr>
          <p:cNvPr id="6" name="Picture 17">
            <a:extLst>
              <a:ext uri="{FF2B5EF4-FFF2-40B4-BE49-F238E27FC236}">
                <a16:creationId xmlns:a16="http://schemas.microsoft.com/office/drawing/2014/main" id="{3ABFB900-4473-38C7-86A3-25AE5317E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567" y="5334356"/>
            <a:ext cx="2348933" cy="58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4003F3-47A3-A08D-7542-B86FBEB035BA}"/>
              </a:ext>
            </a:extLst>
          </p:cNvPr>
          <p:cNvSpPr txBox="1"/>
          <p:nvPr/>
        </p:nvSpPr>
        <p:spPr>
          <a:xfrm>
            <a:off x="-8467" y="6416155"/>
            <a:ext cx="12200467" cy="307777"/>
          </a:xfrm>
          <a:prstGeom prst="rect">
            <a:avLst/>
          </a:prstGeom>
          <a:solidFill>
            <a:schemeClr val="tx2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CA" sz="1400" noProof="0" dirty="0">
                <a:solidFill>
                  <a:schemeClr val="bg1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Contact@LeaderZone.ca</a:t>
            </a:r>
            <a:r>
              <a:rPr lang="en-CA" sz="1400" noProof="0" dirty="0">
                <a:solidFill>
                  <a:schemeClr val="bg1"/>
                </a:solidFill>
                <a:latin typeface="+mj-lt"/>
              </a:rPr>
              <a:t> │ </a:t>
            </a:r>
            <a:r>
              <a:rPr lang="en-CA" sz="1400" noProof="0" dirty="0">
                <a:solidFill>
                  <a:schemeClr val="bg1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www.LeaderZone.ca</a:t>
            </a:r>
            <a:r>
              <a:rPr lang="en-CA" sz="1400" noProof="0" dirty="0">
                <a:solidFill>
                  <a:schemeClr val="bg1"/>
                </a:solidFill>
                <a:latin typeface="+mj-lt"/>
              </a:rPr>
              <a:t> │ </a:t>
            </a:r>
            <a:r>
              <a:rPr lang="en-CA" sz="1400" u="sng" noProof="0" dirty="0">
                <a:solidFill>
                  <a:schemeClr val="bg1"/>
                </a:solidFill>
                <a:latin typeface="+mj-lt"/>
              </a:rPr>
              <a:t>514.265.3075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9B7604C-B629-88FB-C32A-4A5E469F0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704" y="5317539"/>
            <a:ext cx="7343740" cy="648863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3872310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R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298E1-7955-407A-8B73-6578942F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728" y="182562"/>
            <a:ext cx="10515600" cy="6488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fr-CA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E3B2E-C93F-4D76-8D57-8F8C83C5D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buSzPct val="122000"/>
              <a:defRPr sz="2800"/>
            </a:lvl1pPr>
            <a:lvl2pPr>
              <a:lnSpc>
                <a:spcPct val="100000"/>
              </a:lnSpc>
              <a:spcBef>
                <a:spcPts val="600"/>
              </a:spcBef>
              <a:buSzPct val="122000"/>
              <a:defRPr sz="2800"/>
            </a:lvl2pPr>
            <a:lvl3pPr>
              <a:lnSpc>
                <a:spcPct val="100000"/>
              </a:lnSpc>
              <a:spcBef>
                <a:spcPts val="600"/>
              </a:spcBef>
              <a:buSzPct val="122000"/>
              <a:defRPr sz="2800"/>
            </a:lvl3pPr>
            <a:lvl4pPr>
              <a:lnSpc>
                <a:spcPct val="100000"/>
              </a:lnSpc>
              <a:spcBef>
                <a:spcPts val="600"/>
              </a:spcBef>
              <a:buSzPct val="122000"/>
              <a:defRPr sz="2800"/>
            </a:lvl4pPr>
            <a:lvl5pPr>
              <a:lnSpc>
                <a:spcPct val="100000"/>
              </a:lnSpc>
              <a:spcBef>
                <a:spcPts val="600"/>
              </a:spcBef>
              <a:buSzPct val="122000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r-CA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907F19-A251-652F-57CF-F908509631B4}"/>
              </a:ext>
            </a:extLst>
          </p:cNvPr>
          <p:cNvSpPr/>
          <p:nvPr/>
        </p:nvSpPr>
        <p:spPr>
          <a:xfrm>
            <a:off x="2109457" y="6468901"/>
            <a:ext cx="10082542" cy="32067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Aft>
                <a:spcPts val="0"/>
              </a:spcAft>
            </a:pPr>
            <a:r>
              <a:rPr lang="fr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Tous droits réservés. Reproduction autorisée uniquement dans le cadre d’une diffusion de formation par LeaderZone Inc.</a:t>
            </a:r>
            <a:br>
              <a:rPr lang="fr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fr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Toute utilisation à d’autres fins doit être préalablement approuvée par écrit par LeaderZone Inc. et la mention de la source devra être clairement indiquée.</a:t>
            </a:r>
            <a:endParaRPr lang="fr-CA" sz="800" i="1" noProof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17">
            <a:extLst>
              <a:ext uri="{FF2B5EF4-FFF2-40B4-BE49-F238E27FC236}">
                <a16:creationId xmlns:a16="http://schemas.microsoft.com/office/drawing/2014/main" id="{474C0AA2-8188-3578-EE18-D6CC3AA89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3" b="25068"/>
          <a:stretch/>
        </p:blipFill>
        <p:spPr bwMode="auto">
          <a:xfrm>
            <a:off x="38100" y="6310290"/>
            <a:ext cx="1981200" cy="47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B1116B8F-15E0-8341-1977-76EC3F81E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60"/>
          <a:stretch/>
        </p:blipFill>
        <p:spPr bwMode="auto">
          <a:xfrm>
            <a:off x="79375" y="56143"/>
            <a:ext cx="899543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25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298E1-7955-407A-8B73-6578942F4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728" y="182562"/>
            <a:ext cx="10515600" cy="6488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CA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CE3B2E-C93F-4D76-8D57-8F8C83C5D6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2000"/>
              <a:defRPr sz="2800"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2000"/>
              <a:defRPr sz="2800"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2000"/>
              <a:defRPr sz="2800"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2000"/>
              <a:defRPr sz="2800"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22000"/>
              <a:defRPr sz="28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CA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BC5540-56E6-30A1-8F9A-238207291569}"/>
              </a:ext>
            </a:extLst>
          </p:cNvPr>
          <p:cNvSpPr/>
          <p:nvPr/>
        </p:nvSpPr>
        <p:spPr>
          <a:xfrm>
            <a:off x="2092751" y="6438507"/>
            <a:ext cx="10099249" cy="419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2C9E59-A261-83B4-C971-8F54032A9DD4}"/>
              </a:ext>
            </a:extLst>
          </p:cNvPr>
          <p:cNvSpPr/>
          <p:nvPr/>
        </p:nvSpPr>
        <p:spPr>
          <a:xfrm>
            <a:off x="2109457" y="6468901"/>
            <a:ext cx="10082542" cy="32067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Aft>
                <a:spcPts val="0"/>
              </a:spcAft>
            </a:pPr>
            <a:r>
              <a:rPr lang="en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All rights reserved. Reproduction authorized only as part of a training by LeaderZone Inc.</a:t>
            </a:r>
            <a:br>
              <a:rPr lang="en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Any use for other purposes must be previously approved in writing by LeaderZone Inc. and the mention of the source must be clearly indicated.</a:t>
            </a:r>
            <a:endParaRPr lang="en-CA" sz="800" i="1" noProof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DB13C050-49A3-E2AE-24C4-D65C863463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3" b="25068"/>
          <a:stretch/>
        </p:blipFill>
        <p:spPr bwMode="auto">
          <a:xfrm>
            <a:off x="38100" y="6310290"/>
            <a:ext cx="1981200" cy="47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7A474399-B24F-3948-7A96-EC10620A7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60"/>
          <a:stretch/>
        </p:blipFill>
        <p:spPr bwMode="auto">
          <a:xfrm>
            <a:off x="79375" y="56143"/>
            <a:ext cx="899543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636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907F19-A251-652F-57CF-F908509631B4}"/>
              </a:ext>
            </a:extLst>
          </p:cNvPr>
          <p:cNvSpPr/>
          <p:nvPr/>
        </p:nvSpPr>
        <p:spPr>
          <a:xfrm>
            <a:off x="2109457" y="6468901"/>
            <a:ext cx="10082542" cy="32067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Aft>
                <a:spcPts val="0"/>
              </a:spcAft>
            </a:pPr>
            <a:r>
              <a:rPr lang="fr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Tous droits réservés. Reproduction autorisée uniquement dans le cadre d’une diffusion de formation par LeaderZone Inc.</a:t>
            </a:r>
            <a:br>
              <a:rPr lang="fr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fr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Toute utilisation à d’autres fins doit être préalablement approuvée par écrit par LeaderZone Inc. et la mention de la source devra être clairement indiquée.</a:t>
            </a:r>
            <a:endParaRPr lang="fr-CA" sz="800" i="1" noProof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17">
            <a:extLst>
              <a:ext uri="{FF2B5EF4-FFF2-40B4-BE49-F238E27FC236}">
                <a16:creationId xmlns:a16="http://schemas.microsoft.com/office/drawing/2014/main" id="{474C0AA2-8188-3578-EE18-D6CC3AA89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3" b="25068"/>
          <a:stretch/>
        </p:blipFill>
        <p:spPr bwMode="auto">
          <a:xfrm>
            <a:off x="38100" y="6310290"/>
            <a:ext cx="1981200" cy="47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id="{B1116B8F-15E0-8341-1977-76EC3F81E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60"/>
          <a:stretch/>
        </p:blipFill>
        <p:spPr bwMode="auto">
          <a:xfrm>
            <a:off x="79375" y="56143"/>
            <a:ext cx="899543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915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1B96220-02FF-1FE8-8501-604103B527F3}"/>
              </a:ext>
            </a:extLst>
          </p:cNvPr>
          <p:cNvSpPr/>
          <p:nvPr/>
        </p:nvSpPr>
        <p:spPr>
          <a:xfrm>
            <a:off x="2109457" y="6468901"/>
            <a:ext cx="10082542" cy="32067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Aft>
                <a:spcPts val="0"/>
              </a:spcAft>
            </a:pPr>
            <a:r>
              <a:rPr lang="en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All rights reserved. Reproduction authorized only as part of a training by LeaderZone Inc.</a:t>
            </a:r>
            <a:br>
              <a:rPr lang="en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Any use for other purposes must be previously approved in writing by LeaderZone Inc. and the mention of the source must be clearly indicated.</a:t>
            </a:r>
            <a:endParaRPr lang="en-CA" sz="800" i="1" noProof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7">
            <a:extLst>
              <a:ext uri="{FF2B5EF4-FFF2-40B4-BE49-F238E27FC236}">
                <a16:creationId xmlns:a16="http://schemas.microsoft.com/office/drawing/2014/main" id="{0ECD7554-0C86-2940-2602-3CEE1D370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3" b="25068"/>
          <a:stretch/>
        </p:blipFill>
        <p:spPr bwMode="auto">
          <a:xfrm>
            <a:off x="38100" y="6310290"/>
            <a:ext cx="1981200" cy="47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3A7C8650-A48D-4722-5ACE-D3A3E0DF9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60"/>
          <a:stretch/>
        </p:blipFill>
        <p:spPr bwMode="auto">
          <a:xfrm>
            <a:off x="79375" y="56143"/>
            <a:ext cx="899543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839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R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BCB0BAFB-A96B-AD85-979B-D20827E4B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0" y="95904"/>
            <a:ext cx="2250689" cy="443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1DAD443-5988-FA1A-763A-F6BC55B09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364" y="2054388"/>
            <a:ext cx="8836358" cy="64886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2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fr-CA" noProof="0" dirty="0"/>
          </a:p>
        </p:txBody>
      </p:sp>
    </p:spTree>
    <p:extLst>
      <p:ext uri="{BB962C8B-B14F-4D97-AF65-F5344CB8AC3E}">
        <p14:creationId xmlns:p14="http://schemas.microsoft.com/office/powerpoint/2010/main" val="3304212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BCB0BAFB-A96B-AD85-979B-D20827E4B8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0" y="95904"/>
            <a:ext cx="2250689" cy="443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1DAD443-5988-FA1A-763A-F6BC55B09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364" y="2054388"/>
            <a:ext cx="8836358" cy="64886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bg2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3927870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R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8DA7B0-8FCA-AB46-5CAD-1B700873A82D}"/>
              </a:ext>
            </a:extLst>
          </p:cNvPr>
          <p:cNvSpPr/>
          <p:nvPr/>
        </p:nvSpPr>
        <p:spPr>
          <a:xfrm>
            <a:off x="6711885" y="0"/>
            <a:ext cx="5480115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noProof="0" dirty="0"/>
          </a:p>
        </p:txBody>
      </p:sp>
      <p:pic>
        <p:nvPicPr>
          <p:cNvPr id="8" name="Picture 7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FE6A774-F293-8C3A-9B32-9BE5C114F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294" y="325903"/>
            <a:ext cx="2681423" cy="2681423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9F1816C4-0301-4E3D-93E7-DC37F684F0C1}"/>
              </a:ext>
            </a:extLst>
          </p:cNvPr>
          <p:cNvSpPr txBox="1">
            <a:spLocks/>
          </p:cNvSpPr>
          <p:nvPr/>
        </p:nvSpPr>
        <p:spPr>
          <a:xfrm>
            <a:off x="6937530" y="3158175"/>
            <a:ext cx="5033107" cy="12114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fr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fr-CA" sz="2000" b="1" i="1" noProof="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https://www.linkedin.com/in/jorjhelou/</a:t>
            </a:r>
            <a:endParaRPr lang="fr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fr-CA" sz="2000" b="1" i="1" noProof="0" dirty="0">
              <a:solidFill>
                <a:schemeClr val="bg1"/>
              </a:solidFill>
            </a:endParaRPr>
          </a:p>
        </p:txBody>
      </p:sp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77F78D77-E76D-6D41-597D-1763B4F8C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679" y="325903"/>
            <a:ext cx="2986811" cy="2986811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E2BA4CB-DF0B-32FC-85A0-F681C79D766A}"/>
              </a:ext>
            </a:extLst>
          </p:cNvPr>
          <p:cNvSpPr txBox="1">
            <a:spLocks/>
          </p:cNvSpPr>
          <p:nvPr/>
        </p:nvSpPr>
        <p:spPr>
          <a:xfrm>
            <a:off x="6937530" y="4924114"/>
            <a:ext cx="5033107" cy="1351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fr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fr-CA" sz="2000" b="1" i="1" noProof="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https://leaderzone.ca/</a:t>
            </a:r>
            <a:endParaRPr lang="fr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fr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fr-CA" sz="2000" b="1" i="1" noProof="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Contact@LeaderZone.ca</a:t>
            </a:r>
            <a:endParaRPr lang="fr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fr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fr-CA" sz="2000" b="1" i="1" noProof="0" dirty="0">
              <a:solidFill>
                <a:schemeClr val="bg1"/>
              </a:solidFill>
            </a:endParaRPr>
          </a:p>
        </p:txBody>
      </p:sp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FE8BB29B-8A25-F037-4F8C-55B94AC755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8" b="19890"/>
          <a:stretch/>
        </p:blipFill>
        <p:spPr>
          <a:xfrm>
            <a:off x="242409" y="4509555"/>
            <a:ext cx="5917771" cy="131656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8DA621E9-5208-4972-7604-5BF2E0A60855}"/>
              </a:ext>
            </a:extLst>
          </p:cNvPr>
          <p:cNvSpPr txBox="1">
            <a:spLocks/>
          </p:cNvSpPr>
          <p:nvPr/>
        </p:nvSpPr>
        <p:spPr>
          <a:xfrm>
            <a:off x="0" y="6140427"/>
            <a:ext cx="6937530" cy="59395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fr-CA" sz="3733" i="1" noProof="0" dirty="0">
                <a:solidFill>
                  <a:srgbClr val="FF00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 plaisir de vous recroiser!</a:t>
            </a:r>
            <a:endParaRPr lang="fr-CA" sz="2800" b="1" i="1" noProof="0" dirty="0">
              <a:solidFill>
                <a:srgbClr val="FF00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F67D2F-0E70-440A-44FF-928FDA7326D1}"/>
              </a:ext>
            </a:extLst>
          </p:cNvPr>
          <p:cNvSpPr txBox="1"/>
          <p:nvPr/>
        </p:nvSpPr>
        <p:spPr>
          <a:xfrm>
            <a:off x="1030411" y="3007326"/>
            <a:ext cx="465106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fr-CA" sz="3600" b="1" noProof="0" dirty="0">
                <a:solidFill>
                  <a:srgbClr val="00ACC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Jorj Helou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CA" sz="2800" i="1" noProof="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Éveilleur de leadership</a:t>
            </a:r>
            <a:endParaRPr lang="fr-CA" sz="2800" noProof="0" dirty="0"/>
          </a:p>
        </p:txBody>
      </p:sp>
    </p:spTree>
    <p:extLst>
      <p:ext uri="{BB962C8B-B14F-4D97-AF65-F5344CB8AC3E}">
        <p14:creationId xmlns:p14="http://schemas.microsoft.com/office/powerpoint/2010/main" val="311864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789B48-DE01-4F90-82EC-07B8F18F2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728" y="182562"/>
            <a:ext cx="10515600" cy="648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BF9FA-2119-48BC-BCD3-20DFDBB62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4906" y="11737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15149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3" r:id="rId2"/>
    <p:sldLayoutId id="2147483677" r:id="rId3"/>
    <p:sldLayoutId id="2147483678" r:id="rId4"/>
    <p:sldLayoutId id="2147483688" r:id="rId5"/>
    <p:sldLayoutId id="2147483679" r:id="rId6"/>
    <p:sldLayoutId id="2147483680" r:id="rId7"/>
    <p:sldLayoutId id="2147483689" r:id="rId8"/>
    <p:sldLayoutId id="2147483681" r:id="rId9"/>
    <p:sldLayoutId id="2147483682" r:id="rId10"/>
    <p:sldLayoutId id="2147483690" r:id="rId11"/>
    <p:sldLayoutId id="214748369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122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22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22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22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122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emf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4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67.jpeg"/><Relationship Id="rId4" Type="http://schemas.openxmlformats.org/officeDocument/2006/relationships/image" Target="../media/image25.jpeg"/><Relationship Id="rId9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f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.emf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eaderzone.ca/" TargetMode="External"/><Relationship Id="rId7" Type="http://schemas.openxmlformats.org/officeDocument/2006/relationships/hyperlink" Target="https://www.linkedin.com/in/jorjhelou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JPG"/><Relationship Id="rId5" Type="http://schemas.openxmlformats.org/officeDocument/2006/relationships/image" Target="../media/image10.jpeg"/><Relationship Id="rId4" Type="http://schemas.openxmlformats.org/officeDocument/2006/relationships/hyperlink" Target="mailto:Contact@LeaderZone.ca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eaderzone.ca/diagnostic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hyperlink" Target="mailto:Contact@LeaderZone.ca" TargetMode="External"/><Relationship Id="rId4" Type="http://schemas.openxmlformats.org/officeDocument/2006/relationships/hyperlink" Target="https://leaderzone.c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der Thin Ice: Climate Change in the Arctic">
            <a:extLst>
              <a:ext uri="{FF2B5EF4-FFF2-40B4-BE49-F238E27FC236}">
                <a16:creationId xmlns:a16="http://schemas.microsoft.com/office/drawing/2014/main" id="{2A903181-B420-416E-B033-856A67E0E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860860-A8BC-4304-9DC8-6BD03C0A430D}"/>
              </a:ext>
            </a:extLst>
          </p:cNvPr>
          <p:cNvSpPr/>
          <p:nvPr/>
        </p:nvSpPr>
        <p:spPr>
          <a:xfrm>
            <a:off x="-1" y="5754028"/>
            <a:ext cx="12206517" cy="992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67EAD5C-E700-4C58-81EA-9631A6456ABB}"/>
              </a:ext>
            </a:extLst>
          </p:cNvPr>
          <p:cNvSpPr txBox="1">
            <a:spLocks/>
          </p:cNvSpPr>
          <p:nvPr/>
        </p:nvSpPr>
        <p:spPr>
          <a:xfrm>
            <a:off x="5293733" y="397925"/>
            <a:ext cx="6539678" cy="18893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7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Brise-glaces</a:t>
            </a:r>
            <a:br>
              <a:rPr lang="fr-CA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r-CA" sz="3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pour lancer les formations et les réunions</a:t>
            </a:r>
            <a:endParaRPr lang="en-CA" sz="3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9FB5F1-F854-442F-840F-B7E765E89483}"/>
              </a:ext>
            </a:extLst>
          </p:cNvPr>
          <p:cNvSpPr txBox="1"/>
          <p:nvPr/>
        </p:nvSpPr>
        <p:spPr>
          <a:xfrm>
            <a:off x="42744" y="5783631"/>
            <a:ext cx="3236686" cy="473704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noProof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Activités imaginées par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55A7FA-D519-4054-85EF-FECBACF9A241}"/>
              </a:ext>
            </a:extLst>
          </p:cNvPr>
          <p:cNvSpPr/>
          <p:nvPr/>
        </p:nvSpPr>
        <p:spPr>
          <a:xfrm>
            <a:off x="6407838" y="5964947"/>
            <a:ext cx="5685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600" b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À partager…</a:t>
            </a:r>
          </a:p>
          <a:p>
            <a:r>
              <a:rPr lang="fr-CA" sz="1600" i="1" dirty="0">
                <a:solidFill>
                  <a:schemeClr val="accent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Et ne pas hésiter à adapter les activités au contexte et aux besoins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0350EA-3F02-45E4-8EE6-7969AA076D67}"/>
              </a:ext>
            </a:extLst>
          </p:cNvPr>
          <p:cNvSpPr txBox="1"/>
          <p:nvPr/>
        </p:nvSpPr>
        <p:spPr>
          <a:xfrm>
            <a:off x="98862" y="6135882"/>
            <a:ext cx="17264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chemeClr val="accent1"/>
                </a:solidFill>
              </a:rPr>
              <a:t>Jorj Helou</a:t>
            </a:r>
          </a:p>
          <a:p>
            <a:pPr algn="ctr"/>
            <a:r>
              <a:rPr lang="fr-CA" sz="1100" i="1" dirty="0">
                <a:solidFill>
                  <a:schemeClr val="accent1"/>
                </a:solidFill>
              </a:rPr>
              <a:t>Éveilleur de leadership</a:t>
            </a:r>
            <a:endParaRPr lang="en-CA" sz="1100" i="1" dirty="0">
              <a:solidFill>
                <a:schemeClr val="accent1"/>
              </a:solidFill>
            </a:endParaRP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62AE4746-BFD6-491B-81B9-D3EEB6926B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3" b="19774"/>
          <a:stretch/>
        </p:blipFill>
        <p:spPr>
          <a:xfrm>
            <a:off x="2325542" y="5908449"/>
            <a:ext cx="3326780" cy="75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53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3E06B-2A64-41D2-BA3A-98C377335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121920" tIns="60960" rIns="121920" bIns="60960" rtlCol="0" anchor="ctr">
            <a:noAutofit/>
          </a:bodyPr>
          <a:lstStyle/>
          <a:p>
            <a:r>
              <a:rPr lang="fr-CA" sz="3733">
                <a:solidFill>
                  <a:schemeClr val="accent2"/>
                </a:solidFill>
              </a:rPr>
              <a:t>Quelles sont vos attentes envers cet atelier?</a:t>
            </a:r>
          </a:p>
        </p:txBody>
      </p:sp>
      <p:pic>
        <p:nvPicPr>
          <p:cNvPr id="1026" name="Picture 2" descr="Architect with weird face wishing luck. Architect with weird face wishing  good luck against white background. | CanStock">
            <a:extLst>
              <a:ext uri="{FF2B5EF4-FFF2-40B4-BE49-F238E27FC236}">
                <a16:creationId xmlns:a16="http://schemas.microsoft.com/office/drawing/2014/main" id="{9E0ECB4A-9020-40DC-9264-8DF92E1D99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13"/>
          <a:stretch/>
        </p:blipFill>
        <p:spPr bwMode="auto">
          <a:xfrm>
            <a:off x="5568240" y="2680349"/>
            <a:ext cx="5734855" cy="37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E9C83AB3-A77E-49A9-F886-F7043F9FB7DB}"/>
              </a:ext>
            </a:extLst>
          </p:cNvPr>
          <p:cNvSpPr txBox="1">
            <a:spLocks/>
          </p:cNvSpPr>
          <p:nvPr/>
        </p:nvSpPr>
        <p:spPr>
          <a:xfrm>
            <a:off x="1259097" y="831425"/>
            <a:ext cx="7412291" cy="648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fr-CA" sz="2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ea typeface="Papyrus" charset="0"/>
                <a:cs typeface="Papyrus" charset="0"/>
              </a:rPr>
              <a:t> Laissez-vous inspirer par votre autoévaluation préparatoire. </a:t>
            </a:r>
            <a:endParaRPr lang="en-CA" sz="2400" b="0" dirty="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9858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C73D265B-4B61-D430-6510-CA7C1D7264B9}"/>
              </a:ext>
            </a:extLst>
          </p:cNvPr>
          <p:cNvSpPr txBox="1">
            <a:spLocks/>
          </p:cNvSpPr>
          <p:nvPr/>
        </p:nvSpPr>
        <p:spPr>
          <a:xfrm>
            <a:off x="0" y="181282"/>
            <a:ext cx="12192000" cy="13084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2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pPr algn="ctr"/>
            <a:endParaRPr lang="fr-CA" sz="32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1C085C-CAAC-7256-C96E-07D56408B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105" y="181282"/>
            <a:ext cx="8836358" cy="1213498"/>
          </a:xfrm>
        </p:spPr>
        <p:txBody>
          <a:bodyPr>
            <a:normAutofit/>
          </a:bodyPr>
          <a:lstStyle/>
          <a:p>
            <a:pPr algn="ctr"/>
            <a:r>
              <a:rPr lang="fr-CA" dirty="0"/>
              <a:t>Avec quoi vous repartez?</a:t>
            </a:r>
            <a:br>
              <a:rPr lang="fr-CA" dirty="0"/>
            </a:br>
            <a:r>
              <a:rPr lang="fr-CA" dirty="0">
                <a:solidFill>
                  <a:schemeClr val="tx2"/>
                </a:solidFill>
              </a:rPr>
              <a:t> CNESST</a:t>
            </a:r>
            <a:endParaRPr lang="en-CA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00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F29D6D3-B680-4CE3-959C-881DCB07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728" y="182562"/>
            <a:ext cx="11137272" cy="648863"/>
          </a:xfrm>
        </p:spPr>
        <p:txBody>
          <a:bodyPr>
            <a:noAutofit/>
          </a:bodyPr>
          <a:lstStyle/>
          <a:p>
            <a:pPr>
              <a:tabLst>
                <a:tab pos="10284627" algn="l"/>
              </a:tabLst>
            </a:pPr>
            <a:r>
              <a:rPr lang="fr-CA" sz="2800" cap="none" dirty="0">
                <a:solidFill>
                  <a:schemeClr val="accent2"/>
                </a:solidFill>
                <a:latin typeface="Candara" panose="020E0502030303020204" pitchFamily="34" charset="0"/>
              </a:rPr>
              <a:t>Inspire-toi d’une image pour parler de changement?</a:t>
            </a:r>
            <a:endParaRPr lang="en-CA" sz="2800" cap="none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pic>
        <p:nvPicPr>
          <p:cNvPr id="1026" name="Picture 2" descr="How to Change Your Clients' Lives - Two-Brain Business">
            <a:extLst>
              <a:ext uri="{FF2B5EF4-FFF2-40B4-BE49-F238E27FC236}">
                <a16:creationId xmlns:a16="http://schemas.microsoft.com/office/drawing/2014/main" id="{FB26AD73-B706-ED86-0E98-036FE585D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3" y="941035"/>
            <a:ext cx="4048024" cy="270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 luminothérapie et le changement de saison - AQEM">
            <a:extLst>
              <a:ext uri="{FF2B5EF4-FFF2-40B4-BE49-F238E27FC236}">
                <a16:creationId xmlns:a16="http://schemas.microsoft.com/office/drawing/2014/main" id="{88BB3597-8F0C-660E-6056-9D72D6C27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3" y="3727725"/>
            <a:ext cx="3600000" cy="270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étamorphose du papillon : de la chenille au papillon">
            <a:extLst>
              <a:ext uri="{FF2B5EF4-FFF2-40B4-BE49-F238E27FC236}">
                <a16:creationId xmlns:a16="http://schemas.microsoft.com/office/drawing/2014/main" id="{6A16F521-1946-D779-6BBF-9EA440DA3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888" y="3727725"/>
            <a:ext cx="4387499" cy="270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oasters USA | Vince Kadlubek's best roller coasters | blooloop">
            <a:extLst>
              <a:ext uri="{FF2B5EF4-FFF2-40B4-BE49-F238E27FC236}">
                <a16:creationId xmlns:a16="http://schemas.microsoft.com/office/drawing/2014/main" id="{B7F0F702-DBC8-626F-A00C-889ACDF0E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899" y="941035"/>
            <a:ext cx="3782836" cy="270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6,863 Bungee Jump Fear Royalty-Free Images, Stock Photos &amp; Pictures |  Shutterstock">
            <a:extLst>
              <a:ext uri="{FF2B5EF4-FFF2-40B4-BE49-F238E27FC236}">
                <a16:creationId xmlns:a16="http://schemas.microsoft.com/office/drawing/2014/main" id="{F84CCA4D-487D-53DF-E51C-5CBEA8B136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8"/>
          <a:stretch/>
        </p:blipFill>
        <p:spPr bwMode="auto">
          <a:xfrm>
            <a:off x="8193566" y="941035"/>
            <a:ext cx="3895764" cy="270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20 Surprising Reasons You're Always Tired Slideshow">
            <a:extLst>
              <a:ext uri="{FF2B5EF4-FFF2-40B4-BE49-F238E27FC236}">
                <a16:creationId xmlns:a16="http://schemas.microsoft.com/office/drawing/2014/main" id="{E1EBA6A1-0A8F-6A27-3203-E41A4E026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" r="9076"/>
          <a:stretch/>
        </p:blipFill>
        <p:spPr bwMode="auto">
          <a:xfrm>
            <a:off x="8470232" y="3727725"/>
            <a:ext cx="3628725" cy="270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20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5A7981-CBC3-443E-977A-424FED6F6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800" b="1" i="1" dirty="0">
                <a:solidFill>
                  <a:schemeClr val="accent1"/>
                </a:solidFill>
              </a:rPr>
              <a:t>Laisse-toi inspirer par une image et propose une analogie</a:t>
            </a:r>
            <a:br>
              <a:rPr lang="fr-FR" sz="2800" i="1" dirty="0"/>
            </a:br>
            <a:r>
              <a:rPr lang="fr-FR" sz="2800" b="1" i="1" dirty="0">
                <a:solidFill>
                  <a:schemeClr val="accent2"/>
                </a:solidFill>
              </a:rPr>
              <a:t>« Réussir ses présentations c’est comme… »</a:t>
            </a:r>
          </a:p>
        </p:txBody>
      </p:sp>
      <p:pic>
        <p:nvPicPr>
          <p:cNvPr id="2056" name="Picture 8" descr="Why yes, actually it is rocket science | TED Talks">
            <a:extLst>
              <a:ext uri="{FF2B5EF4-FFF2-40B4-BE49-F238E27FC236}">
                <a16:creationId xmlns:a16="http://schemas.microsoft.com/office/drawing/2014/main" id="{E37E6423-453A-4B97-A5D3-4E5E5A6E5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7"/>
          <a:stretch/>
        </p:blipFill>
        <p:spPr bwMode="auto">
          <a:xfrm>
            <a:off x="3267276" y="1124188"/>
            <a:ext cx="3477800" cy="2577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earn How to Create a Feather Drawing Step by Step">
            <a:extLst>
              <a:ext uri="{FF2B5EF4-FFF2-40B4-BE49-F238E27FC236}">
                <a16:creationId xmlns:a16="http://schemas.microsoft.com/office/drawing/2014/main" id="{7FD17202-48C6-466C-92A1-48AAE2629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31" y="831425"/>
            <a:ext cx="2061859" cy="3092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Wooden Wagon Wheel Close Up | Design Panoply">
            <a:extLst>
              <a:ext uri="{FF2B5EF4-FFF2-40B4-BE49-F238E27FC236}">
                <a16:creationId xmlns:a16="http://schemas.microsoft.com/office/drawing/2014/main" id="{845841EA-87F0-4B34-BCA8-3145057FA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960" y="4089972"/>
            <a:ext cx="3360013" cy="2242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Why these two B.C. rivers are different colours | iNFOnews |  Thompson-Okanagan's News Source">
            <a:extLst>
              <a:ext uri="{FF2B5EF4-FFF2-40B4-BE49-F238E27FC236}">
                <a16:creationId xmlns:a16="http://schemas.microsoft.com/office/drawing/2014/main" id="{D7A0DA18-3458-43D7-AA94-94DFCF232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690" y="3924213"/>
            <a:ext cx="2964184" cy="2433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u'u O'o Lava River, Hawaii | Volcano, Nature images, Beautiful nature">
            <a:extLst>
              <a:ext uri="{FF2B5EF4-FFF2-40B4-BE49-F238E27FC236}">
                <a16:creationId xmlns:a16="http://schemas.microsoft.com/office/drawing/2014/main" id="{B3395887-71F0-4CA4-9A78-8D7E7447F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170" y="1768300"/>
            <a:ext cx="2812401" cy="3655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lackline — Wikipédia">
            <a:extLst>
              <a:ext uri="{FF2B5EF4-FFF2-40B4-BE49-F238E27FC236}">
                <a16:creationId xmlns:a16="http://schemas.microsoft.com/office/drawing/2014/main" id="{0BB2B545-8052-ECB9-D2DE-0D8E6E803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8" r="24871"/>
          <a:stretch/>
        </p:blipFill>
        <p:spPr bwMode="auto">
          <a:xfrm>
            <a:off x="7010885" y="1108235"/>
            <a:ext cx="2064502" cy="2608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270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5A7981-CBC3-443E-977A-424FED6F6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CA" sz="2800" b="1" i="1" dirty="0">
                <a:solidFill>
                  <a:schemeClr val="tx2"/>
                </a:solidFill>
              </a:rPr>
              <a:t>Créons des analogies</a:t>
            </a:r>
            <a:br>
              <a:rPr lang="fr-CA" sz="2800" b="1" i="1" dirty="0">
                <a:solidFill>
                  <a:schemeClr val="accent1"/>
                </a:solidFill>
              </a:rPr>
            </a:br>
            <a:r>
              <a:rPr lang="fr-CA" sz="2800" i="1" dirty="0">
                <a:solidFill>
                  <a:schemeClr val="accent2"/>
                </a:solidFill>
              </a:rPr>
              <a:t>« </a:t>
            </a:r>
            <a:r>
              <a:rPr lang="fr-CA" sz="2800" b="1" i="1" dirty="0">
                <a:solidFill>
                  <a:schemeClr val="accent2"/>
                </a:solidFill>
              </a:rPr>
              <a:t>Présenter à un publique c’est comme... »</a:t>
            </a:r>
          </a:p>
        </p:txBody>
      </p:sp>
      <p:pic>
        <p:nvPicPr>
          <p:cNvPr id="1026" name="Picture 2" descr="Crumbling Rocks&quot; Images – Browse 54 Stock Photos, Vectors, and Video |  Adobe Stock">
            <a:extLst>
              <a:ext uri="{FF2B5EF4-FFF2-40B4-BE49-F238E27FC236}">
                <a16:creationId xmlns:a16="http://schemas.microsoft.com/office/drawing/2014/main" id="{4412C0E5-29AC-F4BF-A3B7-805CB6457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04" y="3813174"/>
            <a:ext cx="4501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10 Brightest Stars In The Sky - Farmers' Almanac">
            <a:extLst>
              <a:ext uri="{FF2B5EF4-FFF2-40B4-BE49-F238E27FC236}">
                <a16:creationId xmlns:a16="http://schemas.microsoft.com/office/drawing/2014/main" id="{A622EC64-B1F7-D529-E0F5-6CD312F54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722" y="1092704"/>
            <a:ext cx="4014706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avy load, overloaded three-wheeler, … – License image – 70057708 ❘  lookphotos">
            <a:extLst>
              <a:ext uri="{FF2B5EF4-FFF2-40B4-BE49-F238E27FC236}">
                <a16:creationId xmlns:a16="http://schemas.microsoft.com/office/drawing/2014/main" id="{9DDE083C-7E4F-0854-E036-A1401150A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646" y="1092704"/>
            <a:ext cx="378175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ne person dead and another injured in Bulgarian firework factory explosion  | Bulgaria | The Guardian">
            <a:extLst>
              <a:ext uri="{FF2B5EF4-FFF2-40B4-BE49-F238E27FC236}">
                <a16:creationId xmlns:a16="http://schemas.microsoft.com/office/drawing/2014/main" id="{720D3FF8-CD16-FFAE-EB80-AED989ED0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04" y="1092704"/>
            <a:ext cx="252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ockets and rocket launches information and facts">
            <a:extLst>
              <a:ext uri="{FF2B5EF4-FFF2-40B4-BE49-F238E27FC236}">
                <a16:creationId xmlns:a16="http://schemas.microsoft.com/office/drawing/2014/main" id="{E3660097-9867-72E2-58F2-5CAF65888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575" y="3813174"/>
            <a:ext cx="252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eaceful Footbridge Long Pier Dock Over Water at Sunrise Photo Beach Sunset  Palm Landscape Pictures Ocean Scenic Scenery Tropical Nature Photography ...">
            <a:extLst>
              <a:ext uri="{FF2B5EF4-FFF2-40B4-BE49-F238E27FC236}">
                <a16:creationId xmlns:a16="http://schemas.microsoft.com/office/drawing/2014/main" id="{642018F7-A632-2FB2-11E0-3584AE359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646" y="3813174"/>
            <a:ext cx="378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609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76A19-48A5-DC38-F21C-77FAA447E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Quel breuvage te représente aujourd’hui ?</a:t>
            </a:r>
          </a:p>
        </p:txBody>
      </p:sp>
      <p:pic>
        <p:nvPicPr>
          <p:cNvPr id="1028" name="Picture 4" descr="The Best Black Coffee Recipe For Weight Loss: HealthifyMe">
            <a:extLst>
              <a:ext uri="{FF2B5EF4-FFF2-40B4-BE49-F238E27FC236}">
                <a16:creationId xmlns:a16="http://schemas.microsoft.com/office/drawing/2014/main" id="{884F18CE-429A-48B0-7F7D-286ADDF4C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r="13489"/>
          <a:stretch/>
        </p:blipFill>
        <p:spPr bwMode="auto">
          <a:xfrm>
            <a:off x="3090484" y="3792238"/>
            <a:ext cx="2897544" cy="252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y you should drink a glass of water right now | Hub">
            <a:extLst>
              <a:ext uri="{FF2B5EF4-FFF2-40B4-BE49-F238E27FC236}">
                <a16:creationId xmlns:a16="http://schemas.microsoft.com/office/drawing/2014/main" id="{C9BE04B0-93F9-6FF5-1AC2-C92A8FDB0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8" r="19986"/>
          <a:stretch/>
        </p:blipFill>
        <p:spPr bwMode="auto">
          <a:xfrm>
            <a:off x="6266961" y="3792238"/>
            <a:ext cx="2520000" cy="252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lue Hawaiian Cocktail - Crowded Kitchen">
            <a:extLst>
              <a:ext uri="{FF2B5EF4-FFF2-40B4-BE49-F238E27FC236}">
                <a16:creationId xmlns:a16="http://schemas.microsoft.com/office/drawing/2014/main" id="{9B0441A6-EA0E-8D9B-9C2E-578C7AC06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961" y="1036444"/>
            <a:ext cx="2520000" cy="252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pressions Juice Glass Set, Set of 4 - Walmart.ca">
            <a:extLst>
              <a:ext uri="{FF2B5EF4-FFF2-40B4-BE49-F238E27FC236}">
                <a16:creationId xmlns:a16="http://schemas.microsoft.com/office/drawing/2014/main" id="{A9EB2E40-760D-D1B0-466F-CA611924CE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9" b="7591"/>
          <a:stretch/>
        </p:blipFill>
        <p:spPr bwMode="auto">
          <a:xfrm>
            <a:off x="3090484" y="1036444"/>
            <a:ext cx="2897544" cy="252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ojito Recipe - Love and Lemons">
            <a:extLst>
              <a:ext uri="{FF2B5EF4-FFF2-40B4-BE49-F238E27FC236}">
                <a16:creationId xmlns:a16="http://schemas.microsoft.com/office/drawing/2014/main" id="{6C3E7392-B199-CA3F-AD74-2E39D0B0B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1" y="3792238"/>
            <a:ext cx="2520000" cy="252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Fine Bone China Tea Cups and Saucers, Pastel Blue Floral Design Coffee Mug  Tea Cups Set with Gift Box for Women Mom, 7 Ounces : Amazon.ca: Home">
            <a:extLst>
              <a:ext uri="{FF2B5EF4-FFF2-40B4-BE49-F238E27FC236}">
                <a16:creationId xmlns:a16="http://schemas.microsoft.com/office/drawing/2014/main" id="{D373456E-2EF9-1320-BE5C-105820A785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10"/>
          <a:stretch/>
        </p:blipFill>
        <p:spPr bwMode="auto">
          <a:xfrm>
            <a:off x="9077227" y="1036444"/>
            <a:ext cx="2806543" cy="252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What is the difference between a Bloody Mary and a Caesar?">
            <a:extLst>
              <a:ext uri="{FF2B5EF4-FFF2-40B4-BE49-F238E27FC236}">
                <a16:creationId xmlns:a16="http://schemas.microsoft.com/office/drawing/2014/main" id="{C08FEF3C-BF5D-EB24-2941-18916F378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51" y="1036444"/>
            <a:ext cx="2522332" cy="252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lowing Greens Smoothie with Mango - Inspired Edibles">
            <a:extLst>
              <a:ext uri="{FF2B5EF4-FFF2-40B4-BE49-F238E27FC236}">
                <a16:creationId xmlns:a16="http://schemas.microsoft.com/office/drawing/2014/main" id="{C2D59699-218E-002A-3C81-AF485E9C0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3" b="19584"/>
          <a:stretch/>
        </p:blipFill>
        <p:spPr bwMode="auto">
          <a:xfrm>
            <a:off x="283550" y="3792238"/>
            <a:ext cx="2555248" cy="252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Japanese Tea Ceremony | aeie.pk">
            <a:extLst>
              <a:ext uri="{FF2B5EF4-FFF2-40B4-BE49-F238E27FC236}">
                <a16:creationId xmlns:a16="http://schemas.microsoft.com/office/drawing/2014/main" id="{EE643117-1279-4004-186E-6904237FB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9" r="12453"/>
          <a:stretch/>
        </p:blipFill>
        <p:spPr bwMode="auto">
          <a:xfrm>
            <a:off x="9077227" y="1042866"/>
            <a:ext cx="2806543" cy="252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t turns out a glass of wine a day likely doesn't keep the doctor away |  National Post">
            <a:extLst>
              <a:ext uri="{FF2B5EF4-FFF2-40B4-BE49-F238E27FC236}">
                <a16:creationId xmlns:a16="http://schemas.microsoft.com/office/drawing/2014/main" id="{EB0CC3B8-719E-6C8F-1148-3FFD4A2C5A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4"/>
          <a:stretch/>
        </p:blipFill>
        <p:spPr bwMode="auto">
          <a:xfrm>
            <a:off x="9065894" y="3798660"/>
            <a:ext cx="2817876" cy="252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293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16CB6-9857-02F7-DAA5-CCD579027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enfant cueillir des fleurs">
            <a:extLst>
              <a:ext uri="{FF2B5EF4-FFF2-40B4-BE49-F238E27FC236}">
                <a16:creationId xmlns:a16="http://schemas.microsoft.com/office/drawing/2014/main" id="{8040DDFF-87E4-70F4-D4AD-8BFB2C80B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3"/>
            <a:ext cx="12192000" cy="685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89C8346B-BA73-6E5B-00A4-60CFCCD56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A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Papyrus" charset="0"/>
                <a:cs typeface="Papyrus" charset="0"/>
              </a:rPr>
              <a:t>Avec quoi partez-vous ?</a:t>
            </a:r>
            <a:endParaRPr lang="en-CA" sz="4400" dirty="0">
              <a:latin typeface="Aptos" panose="020B00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C44BDE-0CEB-A01E-2CBC-B3B25F7A1F56}"/>
              </a:ext>
            </a:extLst>
          </p:cNvPr>
          <p:cNvSpPr/>
          <p:nvPr/>
        </p:nvSpPr>
        <p:spPr>
          <a:xfrm>
            <a:off x="2109457" y="6468901"/>
            <a:ext cx="10082542" cy="32067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Aft>
                <a:spcPts val="0"/>
              </a:spcAft>
            </a:pPr>
            <a:r>
              <a:rPr lang="fr-CA" sz="800" i="1" noProof="0">
                <a:solidFill>
                  <a:schemeClr val="tx1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Tous droits réservés. Reproduction autorisée uniquement dans le cadre d’une diffusion de formation par LeaderZone Inc.</a:t>
            </a:r>
            <a:br>
              <a:rPr lang="fr-CA" sz="800" i="1" noProof="0">
                <a:solidFill>
                  <a:schemeClr val="tx1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</a:br>
            <a:r>
              <a:rPr lang="fr-CA" sz="800" i="1" noProof="0">
                <a:solidFill>
                  <a:schemeClr val="tx1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Toute utilisation à d’autres fins doit être préalablement approuvée par écrit par LeaderZone Inc. et la mention de la source devra être clairement indiquée.</a:t>
            </a:r>
            <a:endParaRPr lang="fr-CA" sz="800" i="1" noProof="0">
              <a:solidFill>
                <a:schemeClr val="tx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" name="Picture 17">
            <a:extLst>
              <a:ext uri="{FF2B5EF4-FFF2-40B4-BE49-F238E27FC236}">
                <a16:creationId xmlns:a16="http://schemas.microsoft.com/office/drawing/2014/main" id="{EC91324E-58B1-32B6-A021-9F1548CFB6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3" b="25068"/>
          <a:stretch/>
        </p:blipFill>
        <p:spPr bwMode="auto">
          <a:xfrm>
            <a:off x="38100" y="6310290"/>
            <a:ext cx="1981200" cy="47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3E5D21C4-DC06-1FEA-B923-049D868636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60"/>
          <a:stretch/>
        </p:blipFill>
        <p:spPr bwMode="auto">
          <a:xfrm>
            <a:off x="79375" y="56143"/>
            <a:ext cx="899543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F59213F9-4E1D-EABA-9B61-31E3B6BB8EF3}"/>
              </a:ext>
            </a:extLst>
          </p:cNvPr>
          <p:cNvSpPr txBox="1">
            <a:spLocks/>
          </p:cNvSpPr>
          <p:nvPr/>
        </p:nvSpPr>
        <p:spPr>
          <a:xfrm>
            <a:off x="5841372" y="5751612"/>
            <a:ext cx="6312528" cy="6488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Aptos" panose="020B0004020202020204" pitchFamily="34" charset="0"/>
                <a:ea typeface="+mj-ea"/>
                <a:cs typeface="+mj-cs"/>
              </a:defRPr>
            </a:lvl1pPr>
          </a:lstStyle>
          <a:p>
            <a:r>
              <a:rPr lang="fr-CA" sz="24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ea typeface="Papyrus" charset="0"/>
                <a:cs typeface="Papyrus" charset="0"/>
              </a:rPr>
              <a:t> Rappel: revisiter l’autoévaluation post-formation. </a:t>
            </a:r>
            <a:endParaRPr lang="en-CA" sz="2400" b="0" dirty="0">
              <a:solidFill>
                <a:schemeClr val="tx1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27301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hild Giving Flowers Images – Browse 20,607 Stock Photos, Vectors, and  Video | Adobe Stock">
            <a:extLst>
              <a:ext uri="{FF2B5EF4-FFF2-40B4-BE49-F238E27FC236}">
                <a16:creationId xmlns:a16="http://schemas.microsoft.com/office/drawing/2014/main" id="{C011FEA6-2145-940C-E472-9E239C1187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9" b="274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308EC2FB-5F2D-9F30-80C0-D66FB3A6C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728" y="182562"/>
            <a:ext cx="10515600" cy="648863"/>
          </a:xfrm>
        </p:spPr>
        <p:txBody>
          <a:bodyPr>
            <a:normAutofit fontScale="90000"/>
          </a:bodyPr>
          <a:lstStyle/>
          <a:p>
            <a:r>
              <a:rPr lang="fr-CA" sz="4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Papyrus" charset="0"/>
                <a:cs typeface="Papyrus" charset="0"/>
              </a:rPr>
              <a:t>Avec quoi repartez-vous ?</a:t>
            </a:r>
            <a:endParaRPr lang="en-CA" sz="4400" dirty="0">
              <a:latin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5B3DCC-ED9A-1446-EBA3-13A161B59604}"/>
              </a:ext>
            </a:extLst>
          </p:cNvPr>
          <p:cNvSpPr/>
          <p:nvPr/>
        </p:nvSpPr>
        <p:spPr>
          <a:xfrm>
            <a:off x="2109457" y="6468901"/>
            <a:ext cx="10082542" cy="32067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Aft>
                <a:spcPts val="0"/>
              </a:spcAft>
            </a:pPr>
            <a:r>
              <a:rPr lang="fr-CA" sz="800" i="1" noProof="0" dirty="0">
                <a:solidFill>
                  <a:schemeClr val="tx1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Tous droits réservés. Reproduction autorisée uniquement dans le cadre d’une diffusion de formation par LeaderZone Inc.</a:t>
            </a:r>
            <a:br>
              <a:rPr lang="fr-CA" sz="800" i="1" noProof="0" dirty="0">
                <a:solidFill>
                  <a:schemeClr val="tx1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</a:br>
            <a:r>
              <a:rPr lang="fr-CA" sz="800" i="1" noProof="0" dirty="0">
                <a:solidFill>
                  <a:schemeClr val="tx1"/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Toute utilisation à d’autres fins doit être préalablement approuvée par écrit par LeaderZone Inc. et la mention de la source devra être clairement indiquée.</a:t>
            </a:r>
            <a:endParaRPr lang="fr-CA" sz="800" i="1" noProof="0" dirty="0">
              <a:solidFill>
                <a:schemeClr val="tx1"/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5" name="Picture 17">
            <a:extLst>
              <a:ext uri="{FF2B5EF4-FFF2-40B4-BE49-F238E27FC236}">
                <a16:creationId xmlns:a16="http://schemas.microsoft.com/office/drawing/2014/main" id="{C8470CD5-9576-7F37-D2B5-CA5DC70A6A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3" b="25068"/>
          <a:stretch/>
        </p:blipFill>
        <p:spPr bwMode="auto">
          <a:xfrm>
            <a:off x="38100" y="6310290"/>
            <a:ext cx="1981200" cy="47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5EB9652F-B574-331F-4913-6A5986D39B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60"/>
          <a:stretch/>
        </p:blipFill>
        <p:spPr bwMode="auto">
          <a:xfrm>
            <a:off x="79375" y="56143"/>
            <a:ext cx="899543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1437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5DB0744-2E70-7BE9-4963-44C151C5BCF7}"/>
              </a:ext>
            </a:extLst>
          </p:cNvPr>
          <p:cNvGrpSpPr/>
          <p:nvPr/>
        </p:nvGrpSpPr>
        <p:grpSpPr>
          <a:xfrm>
            <a:off x="-1" y="1058090"/>
            <a:ext cx="9940835" cy="5094515"/>
            <a:chOff x="793826" y="966651"/>
            <a:chExt cx="11398173" cy="547333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1026" name="Picture 2" descr="How to Stay Focused on Your Mission - Lewis Center for Church Leadership">
              <a:extLst>
                <a:ext uri="{FF2B5EF4-FFF2-40B4-BE49-F238E27FC236}">
                  <a16:creationId xmlns:a16="http://schemas.microsoft.com/office/drawing/2014/main" id="{E0EB1AA7-44E6-8B21-725A-CF20DAD3C8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1"/>
            <a:stretch/>
          </p:blipFill>
          <p:spPr bwMode="auto">
            <a:xfrm>
              <a:off x="793826" y="966651"/>
              <a:ext cx="11398173" cy="5473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C867D56-44B1-9FDC-0082-175F2EEFE135}"/>
                </a:ext>
              </a:extLst>
            </p:cNvPr>
            <p:cNvSpPr/>
            <p:nvPr/>
          </p:nvSpPr>
          <p:spPr>
            <a:xfrm>
              <a:off x="4419074" y="2046410"/>
              <a:ext cx="3357155" cy="3182063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 dirty="0"/>
            </a:p>
          </p:txBody>
        </p:sp>
        <p:pic>
          <p:nvPicPr>
            <p:cNvPr id="2050" name="Picture 2" descr="Focus symbol - Free icons">
              <a:extLst>
                <a:ext uri="{FF2B5EF4-FFF2-40B4-BE49-F238E27FC236}">
                  <a16:creationId xmlns:a16="http://schemas.microsoft.com/office/drawing/2014/main" id="{E4545C19-516B-C600-A57E-F406D71A9F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8394" y="2888184"/>
              <a:ext cx="1498514" cy="1498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EF18C516-D339-4659-8805-0DB7B97CE33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fr-CA" dirty="0"/>
              <a:t>Tes missions, possibles…</a:t>
            </a:r>
            <a:endParaRPr lang="fr-CA" b="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3C19B4-F71C-A9F0-A49E-A342FF23CC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5579" y="1253331"/>
            <a:ext cx="5161999" cy="4351338"/>
          </a:xfrm>
          <a:solidFill>
            <a:schemeClr val="bg2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180000" tIns="108000" rIns="180000" bIns="108000" anchor="ctr" anchorCtr="0"/>
          <a:lstStyle/>
          <a:p>
            <a:pPr marL="503238" indent="-457200" algn="l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fr-CA" sz="2400" b="0" i="0" u="none" strike="noStrike" kern="1200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…</a:t>
            </a:r>
          </a:p>
          <a:p>
            <a:pPr marL="503238" indent="-457200" algn="l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fr-CA" sz="2400" dirty="0">
                <a:solidFill>
                  <a:srgbClr val="000000"/>
                </a:solidFill>
                <a:cs typeface="Calibri" panose="020F0502020204030204" pitchFamily="34" charset="0"/>
              </a:rPr>
              <a:t>…</a:t>
            </a:r>
          </a:p>
          <a:p>
            <a:pPr marL="503238" indent="-457200" algn="l" rtl="0" eaLnBrk="1" fontAlgn="ctr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fr-CA" sz="2400" dirty="0">
                <a:solidFill>
                  <a:srgbClr val="000000"/>
                </a:solidFill>
                <a:cs typeface="Calibri" panose="020F0502020204030204" pitchFamily="34" charset="0"/>
              </a:rPr>
              <a:t>…</a:t>
            </a:r>
            <a:endParaRPr lang="fr-CA" sz="3600" dirty="0"/>
          </a:p>
        </p:txBody>
      </p:sp>
    </p:spTree>
    <p:extLst>
      <p:ext uri="{BB962C8B-B14F-4D97-AF65-F5344CB8AC3E}">
        <p14:creationId xmlns:p14="http://schemas.microsoft.com/office/powerpoint/2010/main" val="1700539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5F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ather Color Icons | Weather icons, Weather symbols, Weather">
            <a:extLst>
              <a:ext uri="{FF2B5EF4-FFF2-40B4-BE49-F238E27FC236}">
                <a16:creationId xmlns:a16="http://schemas.microsoft.com/office/drawing/2014/main" id="{48509FF6-9F54-47BD-B13D-F606BFC28E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31"/>
          <a:stretch/>
        </p:blipFill>
        <p:spPr bwMode="auto">
          <a:xfrm>
            <a:off x="2330226" y="489263"/>
            <a:ext cx="8124099" cy="568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55AA9A-894C-1DC4-A598-2BB61B5C6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chemeClr val="bg2"/>
                </a:solidFill>
              </a:rPr>
              <a:t>Quel temps fait-il à l'intérieur ?</a:t>
            </a:r>
            <a:endParaRPr lang="en-CA" dirty="0">
              <a:solidFill>
                <a:schemeClr val="bg2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81A7104-3B4B-A81C-8870-B47CE09A4CB7}"/>
              </a:ext>
            </a:extLst>
          </p:cNvPr>
          <p:cNvGraphicFramePr>
            <a:graphicFrameLocks noGrp="1"/>
          </p:cNvGraphicFramePr>
          <p:nvPr/>
        </p:nvGraphicFramePr>
        <p:xfrm>
          <a:off x="2547350" y="1548601"/>
          <a:ext cx="770827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182">
                  <a:extLst>
                    <a:ext uri="{9D8B030D-6E8A-4147-A177-3AD203B41FA5}">
                      <a16:colId xmlns:a16="http://schemas.microsoft.com/office/drawing/2014/main" val="320353047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1278718644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50356072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30253912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202682475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524365215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1358683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09698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18264A0-B0E3-1C23-65FE-19B8BED1C70F}"/>
              </a:ext>
            </a:extLst>
          </p:cNvPr>
          <p:cNvGraphicFramePr>
            <a:graphicFrameLocks noGrp="1"/>
          </p:cNvGraphicFramePr>
          <p:nvPr/>
        </p:nvGraphicFramePr>
        <p:xfrm>
          <a:off x="2547350" y="2666349"/>
          <a:ext cx="770827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182">
                  <a:extLst>
                    <a:ext uri="{9D8B030D-6E8A-4147-A177-3AD203B41FA5}">
                      <a16:colId xmlns:a16="http://schemas.microsoft.com/office/drawing/2014/main" val="320353047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1278718644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50356072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30253912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202682475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524365215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1358683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09698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06ABE62-7D7C-EE82-227B-5A47028EFFD7}"/>
              </a:ext>
            </a:extLst>
          </p:cNvPr>
          <p:cNvGraphicFramePr>
            <a:graphicFrameLocks noGrp="1"/>
          </p:cNvGraphicFramePr>
          <p:nvPr/>
        </p:nvGraphicFramePr>
        <p:xfrm>
          <a:off x="2547350" y="3873747"/>
          <a:ext cx="770827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182">
                  <a:extLst>
                    <a:ext uri="{9D8B030D-6E8A-4147-A177-3AD203B41FA5}">
                      <a16:colId xmlns:a16="http://schemas.microsoft.com/office/drawing/2014/main" val="320353047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1278718644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50356072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30253912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202682475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524365215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1358683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20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21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09698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02D4C06-79B4-65B0-A4C4-835DE7769DE8}"/>
              </a:ext>
            </a:extLst>
          </p:cNvPr>
          <p:cNvGraphicFramePr>
            <a:graphicFrameLocks noGrp="1"/>
          </p:cNvGraphicFramePr>
          <p:nvPr/>
        </p:nvGraphicFramePr>
        <p:xfrm>
          <a:off x="2547350" y="4922620"/>
          <a:ext cx="770827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182">
                  <a:extLst>
                    <a:ext uri="{9D8B030D-6E8A-4147-A177-3AD203B41FA5}">
                      <a16:colId xmlns:a16="http://schemas.microsoft.com/office/drawing/2014/main" val="320353047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1278718644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50356072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30253912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202682475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524365215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1358683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22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23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24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25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26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27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28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09698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BDA6B25-D5CE-CFAE-67FB-B71B166798CB}"/>
              </a:ext>
            </a:extLst>
          </p:cNvPr>
          <p:cNvGraphicFramePr>
            <a:graphicFrameLocks noGrp="1"/>
          </p:cNvGraphicFramePr>
          <p:nvPr/>
        </p:nvGraphicFramePr>
        <p:xfrm>
          <a:off x="2547350" y="6052376"/>
          <a:ext cx="770827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182">
                  <a:extLst>
                    <a:ext uri="{9D8B030D-6E8A-4147-A177-3AD203B41FA5}">
                      <a16:colId xmlns:a16="http://schemas.microsoft.com/office/drawing/2014/main" val="320353047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1278718644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50356072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30253912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202682475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524365215"/>
                    </a:ext>
                  </a:extLst>
                </a:gridCol>
                <a:gridCol w="1101182">
                  <a:extLst>
                    <a:ext uri="{9D8B030D-6E8A-4147-A177-3AD203B41FA5}">
                      <a16:colId xmlns:a16="http://schemas.microsoft.com/office/drawing/2014/main" val="1358683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29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30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32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33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34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35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>
                          <a:solidFill>
                            <a:schemeClr val="tx2"/>
                          </a:solidFill>
                        </a:rPr>
                        <a:t>36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00969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0673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DB945FC-5630-CDB5-13C1-125C2728F397}"/>
              </a:ext>
            </a:extLst>
          </p:cNvPr>
          <p:cNvSpPr/>
          <p:nvPr/>
        </p:nvSpPr>
        <p:spPr>
          <a:xfrm>
            <a:off x="6283235" y="1032509"/>
            <a:ext cx="5473336" cy="4976405"/>
          </a:xfrm>
          <a:custGeom>
            <a:avLst/>
            <a:gdLst>
              <a:gd name="connsiteX0" fmla="*/ 0 w 5473336"/>
              <a:gd name="connsiteY0" fmla="*/ 2488203 h 4976405"/>
              <a:gd name="connsiteX1" fmla="*/ 2736668 w 5473336"/>
              <a:gd name="connsiteY1" fmla="*/ 0 h 4976405"/>
              <a:gd name="connsiteX2" fmla="*/ 5473336 w 5473336"/>
              <a:gd name="connsiteY2" fmla="*/ 2488203 h 4976405"/>
              <a:gd name="connsiteX3" fmla="*/ 2736668 w 5473336"/>
              <a:gd name="connsiteY3" fmla="*/ 4976406 h 4976405"/>
              <a:gd name="connsiteX4" fmla="*/ 0 w 5473336"/>
              <a:gd name="connsiteY4" fmla="*/ 2488203 h 4976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73336" h="4976405" fill="none" extrusionOk="0">
                <a:moveTo>
                  <a:pt x="0" y="2488203"/>
                </a:moveTo>
                <a:cubicBezTo>
                  <a:pt x="253899" y="1081483"/>
                  <a:pt x="1601681" y="206321"/>
                  <a:pt x="2736668" y="0"/>
                </a:cubicBezTo>
                <a:cubicBezTo>
                  <a:pt x="4031426" y="-59755"/>
                  <a:pt x="5864427" y="1202304"/>
                  <a:pt x="5473336" y="2488203"/>
                </a:cubicBezTo>
                <a:cubicBezTo>
                  <a:pt x="5527103" y="3857023"/>
                  <a:pt x="3976245" y="5264886"/>
                  <a:pt x="2736668" y="4976406"/>
                </a:cubicBezTo>
                <a:cubicBezTo>
                  <a:pt x="1342489" y="5336788"/>
                  <a:pt x="28696" y="4155061"/>
                  <a:pt x="0" y="2488203"/>
                </a:cubicBezTo>
                <a:close/>
              </a:path>
              <a:path w="5473336" h="4976405" stroke="0" extrusionOk="0">
                <a:moveTo>
                  <a:pt x="0" y="2488203"/>
                </a:moveTo>
                <a:cubicBezTo>
                  <a:pt x="232718" y="905701"/>
                  <a:pt x="1022578" y="176362"/>
                  <a:pt x="2736668" y="0"/>
                </a:cubicBezTo>
                <a:cubicBezTo>
                  <a:pt x="4176623" y="-351502"/>
                  <a:pt x="5222863" y="1425799"/>
                  <a:pt x="5473336" y="2488203"/>
                </a:cubicBezTo>
                <a:cubicBezTo>
                  <a:pt x="5546940" y="4033335"/>
                  <a:pt x="4260474" y="4585306"/>
                  <a:pt x="2736668" y="4976406"/>
                </a:cubicBezTo>
                <a:cubicBezTo>
                  <a:pt x="1182673" y="5319467"/>
                  <a:pt x="-96465" y="3836897"/>
                  <a:pt x="0" y="2488203"/>
                </a:cubicBezTo>
                <a:close/>
              </a:path>
            </a:pathLst>
          </a:custGeom>
          <a:ln w="57150">
            <a:solidFill>
              <a:schemeClr val="tx2"/>
            </a:solidFill>
            <a:extLst>
              <a:ext uri="{C807C97D-BFC1-408E-A445-0C87EB9F89A2}">
                <ask:lineSketchStyleProps xmlns:ask="http://schemas.microsoft.com/office/drawing/2018/sketchyshapes" sd="2091018771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200"/>
              <a:t>De quoi vous rappelez-vous?</a:t>
            </a:r>
          </a:p>
          <a:p>
            <a:pPr algn="ctr"/>
            <a:endParaRPr lang="fr-CA" sz="3200"/>
          </a:p>
          <a:p>
            <a:pPr algn="ctr"/>
            <a:r>
              <a:rPr lang="fr-CA" sz="3200"/>
              <a:t>Qu’avez-vous</a:t>
            </a:r>
            <a:br>
              <a:rPr lang="fr-CA" sz="3200"/>
            </a:br>
            <a:r>
              <a:rPr lang="fr-CA" sz="3200"/>
              <a:t>mis en place, ou pas?</a:t>
            </a:r>
          </a:p>
          <a:p>
            <a:pPr algn="ctr"/>
            <a:endParaRPr lang="fr-CA" sz="3200"/>
          </a:p>
          <a:p>
            <a:pPr algn="ctr"/>
            <a:r>
              <a:rPr lang="fr-CA" sz="3200"/>
              <a:t>Retour sur les travaux</a:t>
            </a:r>
          </a:p>
        </p:txBody>
      </p:sp>
      <p:pic>
        <p:nvPicPr>
          <p:cNvPr id="5122" name="Picture 2" descr="Remembering something can cause people to forget something - UPI.com">
            <a:extLst>
              <a:ext uri="{FF2B5EF4-FFF2-40B4-BE49-F238E27FC236}">
                <a16:creationId xmlns:a16="http://schemas.microsoft.com/office/drawing/2014/main" id="{5886FC35-454C-103E-F6D0-F2D501A961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2" r="19692"/>
          <a:stretch/>
        </p:blipFill>
        <p:spPr bwMode="auto">
          <a:xfrm>
            <a:off x="1023258" y="1032510"/>
            <a:ext cx="4885509" cy="4792979"/>
          </a:xfrm>
          <a:custGeom>
            <a:avLst/>
            <a:gdLst>
              <a:gd name="connsiteX0" fmla="*/ 0 w 4885509"/>
              <a:gd name="connsiteY0" fmla="*/ 2396490 h 4792979"/>
              <a:gd name="connsiteX1" fmla="*/ 2442755 w 4885509"/>
              <a:gd name="connsiteY1" fmla="*/ 0 h 4792979"/>
              <a:gd name="connsiteX2" fmla="*/ 4885510 w 4885509"/>
              <a:gd name="connsiteY2" fmla="*/ 2396490 h 4792979"/>
              <a:gd name="connsiteX3" fmla="*/ 2442755 w 4885509"/>
              <a:gd name="connsiteY3" fmla="*/ 4792980 h 4792979"/>
              <a:gd name="connsiteX4" fmla="*/ 0 w 4885509"/>
              <a:gd name="connsiteY4" fmla="*/ 2396490 h 4792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85509" h="4792979" extrusionOk="0">
                <a:moveTo>
                  <a:pt x="0" y="2396490"/>
                </a:moveTo>
                <a:cubicBezTo>
                  <a:pt x="-183151" y="857572"/>
                  <a:pt x="1363716" y="-98050"/>
                  <a:pt x="2442755" y="0"/>
                </a:cubicBezTo>
                <a:cubicBezTo>
                  <a:pt x="3483140" y="173450"/>
                  <a:pt x="5150453" y="993885"/>
                  <a:pt x="4885510" y="2396490"/>
                </a:cubicBezTo>
                <a:cubicBezTo>
                  <a:pt x="4748147" y="3446169"/>
                  <a:pt x="3679088" y="5143856"/>
                  <a:pt x="2442755" y="4792980"/>
                </a:cubicBezTo>
                <a:cubicBezTo>
                  <a:pt x="1214126" y="4626793"/>
                  <a:pt x="232845" y="3700874"/>
                  <a:pt x="0" y="2396490"/>
                </a:cubicBezTo>
                <a:close/>
              </a:path>
            </a:pathLst>
          </a:custGeom>
          <a:noFill/>
          <a:ln w="571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879248734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72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2F51C4D-C5BA-A759-3E17-FC5807A995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446379"/>
              </p:ext>
            </p:extLst>
          </p:nvPr>
        </p:nvGraphicFramePr>
        <p:xfrm>
          <a:off x="4962918" y="72723"/>
          <a:ext cx="7076685" cy="6337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1779">
                  <a:extLst>
                    <a:ext uri="{9D8B030D-6E8A-4147-A177-3AD203B41FA5}">
                      <a16:colId xmlns:a16="http://schemas.microsoft.com/office/drawing/2014/main" val="2201412535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1816894178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1388372732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947088072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3296907308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184321711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3688994613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977862784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1955807779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1060962597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2635355064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1483522740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1603496079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1805815182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2690758985"/>
                    </a:ext>
                  </a:extLst>
                </a:gridCol>
              </a:tblGrid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920630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513804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365593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884637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767798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796338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827753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637650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097244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270687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521101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020201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435487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182337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É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530656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862BE5D9-97C5-D4E5-7F50-CFF24D1D0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552" y="2226515"/>
            <a:ext cx="4404778" cy="2784756"/>
          </a:xfrm>
        </p:spPr>
        <p:txBody>
          <a:bodyPr>
            <a:normAutofit/>
          </a:bodyPr>
          <a:lstStyle/>
          <a:p>
            <a:r>
              <a:rPr lang="fr-CA" sz="2400" dirty="0">
                <a:solidFill>
                  <a:schemeClr val="accent1"/>
                </a:solidFill>
                <a:latin typeface="Candara" panose="020E0502030303020204" pitchFamily="34" charset="0"/>
              </a:rPr>
              <a:t>Trouve un mot, le premier…</a:t>
            </a:r>
            <a:br>
              <a:rPr lang="fr-CA" sz="2400" dirty="0">
                <a:solidFill>
                  <a:schemeClr val="accent1"/>
                </a:solidFill>
                <a:latin typeface="Candara" panose="020E0502030303020204" pitchFamily="34" charset="0"/>
              </a:rPr>
            </a:br>
            <a:r>
              <a:rPr lang="fr-CA" sz="2400" dirty="0"/>
              <a:t>l</a:t>
            </a:r>
            <a:r>
              <a:rPr lang="fr-CA" sz="2400" dirty="0">
                <a:solidFill>
                  <a:schemeClr val="accent1"/>
                </a:solidFill>
                <a:latin typeface="Candara" panose="020E0502030303020204" pitchFamily="34" charset="0"/>
              </a:rPr>
              <a:t>aisse-toi inspirer par ce mot.</a:t>
            </a:r>
            <a:br>
              <a:rPr lang="fr-CA" sz="2400" dirty="0">
                <a:solidFill>
                  <a:schemeClr val="accent1"/>
                </a:solidFill>
                <a:latin typeface="Candara" panose="020E0502030303020204" pitchFamily="34" charset="0"/>
              </a:rPr>
            </a:br>
            <a:br>
              <a:rPr lang="fr-CA" sz="2400" dirty="0">
                <a:solidFill>
                  <a:schemeClr val="accent1"/>
                </a:solidFill>
                <a:latin typeface="Candara" panose="020E0502030303020204" pitchFamily="34" charset="0"/>
              </a:rPr>
            </a:br>
            <a:r>
              <a:rPr lang="fr-CA" sz="2400" dirty="0">
                <a:solidFill>
                  <a:schemeClr val="accent1"/>
                </a:solidFill>
                <a:latin typeface="Candara" panose="020E0502030303020204" pitchFamily="34" charset="0"/>
              </a:rPr>
              <a:t>Lequel et quel message</a:t>
            </a:r>
            <a:br>
              <a:rPr lang="fr-CA" sz="2400" dirty="0">
                <a:solidFill>
                  <a:schemeClr val="accent1"/>
                </a:solidFill>
                <a:latin typeface="Candara" panose="020E0502030303020204" pitchFamily="34" charset="0"/>
              </a:rPr>
            </a:br>
            <a:r>
              <a:rPr lang="fr-CA" sz="2400" dirty="0">
                <a:solidFill>
                  <a:schemeClr val="accent1"/>
                </a:solidFill>
                <a:latin typeface="Candara" panose="020E0502030303020204" pitchFamily="34" charset="0"/>
              </a:rPr>
              <a:t>te réserve-t-il?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2688120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What does your face say? | LearnEnglish Teens - British Council">
            <a:extLst>
              <a:ext uri="{FF2B5EF4-FFF2-40B4-BE49-F238E27FC236}">
                <a16:creationId xmlns:a16="http://schemas.microsoft.com/office/drawing/2014/main" id="{9AC42EEB-09BB-3C45-A8BE-6C54459035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3F4BA0-BAF0-41A0-A696-CB1C3D288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6122"/>
            <a:ext cx="10515600" cy="926592"/>
          </a:xfrm>
        </p:spPr>
        <p:txBody>
          <a:bodyPr>
            <a:normAutofit fontScale="90000"/>
          </a:bodyPr>
          <a:lstStyle/>
          <a:p>
            <a:pPr algn="ctr"/>
            <a:r>
              <a:rPr lang="fr-CA" b="0" dirty="0">
                <a:solidFill>
                  <a:srgbClr val="FF0000"/>
                </a:solidFill>
              </a:rPr>
              <a:t>Complétez la phrase et partagez-la avec vos collègues</a:t>
            </a:r>
            <a:br>
              <a:rPr lang="fr-CA" dirty="0">
                <a:solidFill>
                  <a:srgbClr val="FF0000"/>
                </a:solidFill>
              </a:rPr>
            </a:br>
            <a:r>
              <a:rPr lang="fr-CA" sz="4000" i="1" dirty="0">
                <a:solidFill>
                  <a:srgbClr val="FF0000"/>
                </a:solidFill>
              </a:rPr>
              <a:t>Aujourd’hui, je me sens…</a:t>
            </a:r>
            <a:endParaRPr lang="en-CA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159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ow to Support a Colleague or Friend at Work">
            <a:extLst>
              <a:ext uri="{FF2B5EF4-FFF2-40B4-BE49-F238E27FC236}">
                <a16:creationId xmlns:a16="http://schemas.microsoft.com/office/drawing/2014/main" id="{86D7B8AD-6ED2-0778-9A69-E8E321CA7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02" y="1035853"/>
            <a:ext cx="4004379" cy="231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5445F4-A49A-4BCC-A0E1-0F69254B9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fr-FR" sz="2800" i="1" dirty="0">
                <a:solidFill>
                  <a:schemeClr val="accent2"/>
                </a:solidFill>
              </a:rPr>
              <a:t>Choisir une photo et nommer une émotion, une valeur ou une pensée</a:t>
            </a:r>
            <a:endParaRPr lang="fr-FR" sz="2800" i="1" cap="none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Repeating Kindergarten: The Pros and Cons According to Experts | Parents">
            <a:extLst>
              <a:ext uri="{FF2B5EF4-FFF2-40B4-BE49-F238E27FC236}">
                <a16:creationId xmlns:a16="http://schemas.microsoft.com/office/drawing/2014/main" id="{F67D708A-5992-4C52-8A24-4956F4F85B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7" b="3737"/>
          <a:stretch/>
        </p:blipFill>
        <p:spPr bwMode="auto">
          <a:xfrm>
            <a:off x="4875756" y="1035853"/>
            <a:ext cx="2863258" cy="2295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7 Ways to Become your Community Rockstar">
            <a:extLst>
              <a:ext uri="{FF2B5EF4-FFF2-40B4-BE49-F238E27FC236}">
                <a16:creationId xmlns:a16="http://schemas.microsoft.com/office/drawing/2014/main" id="{4B92F897-FCEB-47BC-B970-47E7FDAC7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3" b="2511"/>
          <a:stretch/>
        </p:blipFill>
        <p:spPr bwMode="auto">
          <a:xfrm>
            <a:off x="466972" y="1035853"/>
            <a:ext cx="4279573" cy="22957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ildren International : This global organization creates care  opportunities for children in third world communities — HiveList">
            <a:extLst>
              <a:ext uri="{FF2B5EF4-FFF2-40B4-BE49-F238E27FC236}">
                <a16:creationId xmlns:a16="http://schemas.microsoft.com/office/drawing/2014/main" id="{1D05C624-5997-4F14-9930-C8D1CEEFC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52" y="3452032"/>
            <a:ext cx="6904529" cy="2921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eep Our City Wild: An Exciting New Partnership : Mulhall's">
            <a:extLst>
              <a:ext uri="{FF2B5EF4-FFF2-40B4-BE49-F238E27FC236}">
                <a16:creationId xmlns:a16="http://schemas.microsoft.com/office/drawing/2014/main" id="{2DB8AD00-6CC4-4FA5-A332-FFA0F3D9A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72" y="3452033"/>
            <a:ext cx="4279573" cy="2921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E26248-E9AB-4E7F-A69B-6F8DE15E22AA}"/>
              </a:ext>
            </a:extLst>
          </p:cNvPr>
          <p:cNvSpPr txBox="1"/>
          <p:nvPr/>
        </p:nvSpPr>
        <p:spPr>
          <a:xfrm>
            <a:off x="4272249" y="2682590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  <a:cs typeface="Aldhabi" panose="020B0604020202020204" pitchFamily="2" charset="-78"/>
              </a:rPr>
              <a:t>1</a:t>
            </a:r>
            <a:endParaRPr lang="fr-CA" sz="4400" dirty="0">
              <a:solidFill>
                <a:schemeClr val="bg1"/>
              </a:solidFill>
              <a:latin typeface="Arial Black" panose="020B0A04020102020204" pitchFamily="34" charset="0"/>
              <a:cs typeface="Aldhabi" panose="020B0604020202020204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C5587E-C319-47A6-9E5C-6E84268EE8F3}"/>
              </a:ext>
            </a:extLst>
          </p:cNvPr>
          <p:cNvSpPr txBox="1"/>
          <p:nvPr/>
        </p:nvSpPr>
        <p:spPr>
          <a:xfrm>
            <a:off x="11425836" y="2729567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  <a:cs typeface="Aldhabi" panose="020B0604020202020204" pitchFamily="2" charset="-78"/>
              </a:rPr>
              <a:t>3</a:t>
            </a:r>
            <a:endParaRPr lang="fr-CA" sz="4400" dirty="0">
              <a:solidFill>
                <a:schemeClr val="bg1"/>
              </a:solidFill>
              <a:latin typeface="Arial Black" panose="020B0A04020102020204" pitchFamily="34" charset="0"/>
              <a:cs typeface="Aldhabi" panose="020B0604020202020204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31ECC2-5D57-46BF-88C3-BCB8C6F0DE0C}"/>
              </a:ext>
            </a:extLst>
          </p:cNvPr>
          <p:cNvSpPr txBox="1"/>
          <p:nvPr/>
        </p:nvSpPr>
        <p:spPr>
          <a:xfrm>
            <a:off x="7219777" y="2682590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  <a:cs typeface="Aldhabi" panose="020B0604020202020204" pitchFamily="2" charset="-78"/>
              </a:rPr>
              <a:t>2</a:t>
            </a:r>
            <a:endParaRPr lang="fr-CA" sz="4400" dirty="0">
              <a:solidFill>
                <a:schemeClr val="bg1"/>
              </a:solidFill>
              <a:latin typeface="Arial Black" panose="020B0A04020102020204" pitchFamily="34" charset="0"/>
              <a:cs typeface="Aldhabi" panose="020B0604020202020204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A775AA-E99D-4451-8526-33851E438095}"/>
              </a:ext>
            </a:extLst>
          </p:cNvPr>
          <p:cNvSpPr txBox="1"/>
          <p:nvPr/>
        </p:nvSpPr>
        <p:spPr>
          <a:xfrm>
            <a:off x="466972" y="5690100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  <a:cs typeface="Aldhabi" panose="020B0604020202020204" pitchFamily="2" charset="-78"/>
              </a:rPr>
              <a:t>4</a:t>
            </a:r>
            <a:endParaRPr lang="fr-CA" sz="4400" dirty="0">
              <a:solidFill>
                <a:schemeClr val="bg1"/>
              </a:solidFill>
              <a:latin typeface="Arial Black" panose="020B0A04020102020204" pitchFamily="34" charset="0"/>
              <a:cs typeface="Aldhabi" panose="020B0604020202020204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BD4219-69CA-A9BA-0C75-336C2B8A56F4}"/>
              </a:ext>
            </a:extLst>
          </p:cNvPr>
          <p:cNvSpPr txBox="1"/>
          <p:nvPr/>
        </p:nvSpPr>
        <p:spPr>
          <a:xfrm>
            <a:off x="5015452" y="5691945"/>
            <a:ext cx="5613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Arial Black" panose="020B0A04020102020204" pitchFamily="34" charset="0"/>
                <a:cs typeface="Aldhabi" panose="020B0604020202020204" pitchFamily="2" charset="-78"/>
              </a:rPr>
              <a:t>5</a:t>
            </a:r>
            <a:endParaRPr lang="fr-CA" sz="4400" dirty="0">
              <a:solidFill>
                <a:schemeClr val="bg1"/>
              </a:solidFill>
              <a:latin typeface="Arial Black" panose="020B0A04020102020204" pitchFamily="34" charset="0"/>
              <a:cs typeface="Aldhabi" panose="020B06040202020202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068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F29D6D3-B680-4CE3-959C-881DCB07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728" y="182562"/>
            <a:ext cx="11137272" cy="648863"/>
          </a:xfrm>
        </p:spPr>
        <p:txBody>
          <a:bodyPr>
            <a:noAutofit/>
          </a:bodyPr>
          <a:lstStyle/>
          <a:p>
            <a:pPr>
              <a:tabLst>
                <a:tab pos="10284627" algn="l"/>
              </a:tabLst>
            </a:pPr>
            <a:r>
              <a:rPr lang="fr-CA" sz="2800" cap="none" dirty="0">
                <a:solidFill>
                  <a:schemeClr val="accent2"/>
                </a:solidFill>
                <a:latin typeface="Candara" panose="020E0502030303020204" pitchFamily="34" charset="0"/>
              </a:rPr>
              <a:t>Quelle image est la plus représentative de ton é</a:t>
            </a:r>
            <a:r>
              <a:rPr lang="fr-CA" sz="2800" dirty="0">
                <a:solidFill>
                  <a:schemeClr val="accent2"/>
                </a:solidFill>
              </a:rPr>
              <a:t>tat d’esprit</a:t>
            </a:r>
            <a:r>
              <a:rPr lang="fr-CA" sz="2800" cap="none" dirty="0">
                <a:solidFill>
                  <a:schemeClr val="accent2"/>
                </a:solidFill>
                <a:latin typeface="Candara" panose="020E0502030303020204" pitchFamily="34" charset="0"/>
              </a:rPr>
              <a:t> aujourd’hui?</a:t>
            </a:r>
            <a:endParaRPr lang="en-CA" sz="2800" cap="none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pic>
        <p:nvPicPr>
          <p:cNvPr id="3074" name="Picture 2" descr="Crise d'angoisse : 6 faits sur l'anxiété et la panique – ActiveBeat">
            <a:extLst>
              <a:ext uri="{FF2B5EF4-FFF2-40B4-BE49-F238E27FC236}">
                <a16:creationId xmlns:a16="http://schemas.microsoft.com/office/drawing/2014/main" id="{71EF1DBD-AA87-415B-BE1E-58CA3C71C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70" y="3995323"/>
            <a:ext cx="3310345" cy="2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en TV: Amazon.ca: Appstore for Android">
            <a:extLst>
              <a:ext uri="{FF2B5EF4-FFF2-40B4-BE49-F238E27FC236}">
                <a16:creationId xmlns:a16="http://schemas.microsoft.com/office/drawing/2014/main" id="{8923AE5B-B576-4B62-A679-66D59D691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664" y="3995323"/>
            <a:ext cx="2400000" cy="2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ild Silly Face Images, Stock Photos &amp; Vectors | Shutterstock">
            <a:extLst>
              <a:ext uri="{FF2B5EF4-FFF2-40B4-BE49-F238E27FC236}">
                <a16:creationId xmlns:a16="http://schemas.microsoft.com/office/drawing/2014/main" id="{E55FA8D7-E966-40B4-B5BF-9468A878EB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8" r="15641" b="14286"/>
          <a:stretch/>
        </p:blipFill>
        <p:spPr bwMode="auto">
          <a:xfrm>
            <a:off x="6039135" y="3856323"/>
            <a:ext cx="3030932" cy="25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irst Day of Spring 2020: Celebrate an Early Spring Equinox | The ...">
            <a:extLst>
              <a:ext uri="{FF2B5EF4-FFF2-40B4-BE49-F238E27FC236}">
                <a16:creationId xmlns:a16="http://schemas.microsoft.com/office/drawing/2014/main" id="{DA4FFB56-A709-4C2D-B152-D58C7881A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" r="-1"/>
          <a:stretch/>
        </p:blipFill>
        <p:spPr bwMode="auto">
          <a:xfrm>
            <a:off x="8951815" y="3995323"/>
            <a:ext cx="3078968" cy="2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ooke firefighters remind you to plan and practice – Sooke News Mirror">
            <a:extLst>
              <a:ext uri="{FF2B5EF4-FFF2-40B4-BE49-F238E27FC236}">
                <a16:creationId xmlns:a16="http://schemas.microsoft.com/office/drawing/2014/main" id="{D643DC94-E8A5-402D-A703-B574FAFE8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775" y="1074339"/>
            <a:ext cx="4104001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Animals Hugging">
            <a:extLst>
              <a:ext uri="{FF2B5EF4-FFF2-40B4-BE49-F238E27FC236}">
                <a16:creationId xmlns:a16="http://schemas.microsoft.com/office/drawing/2014/main" id="{735A59A4-2798-4DBF-8423-4E89245D7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1" r="9641"/>
          <a:stretch/>
        </p:blipFill>
        <p:spPr bwMode="auto">
          <a:xfrm>
            <a:off x="194384" y="1074339"/>
            <a:ext cx="3247531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A Lazy Person's Guide to Saving the World,&quot; a message from the UN">
            <a:extLst>
              <a:ext uri="{FF2B5EF4-FFF2-40B4-BE49-F238E27FC236}">
                <a16:creationId xmlns:a16="http://schemas.microsoft.com/office/drawing/2014/main" id="{8E54C7AA-5F6F-4A24-BC73-7F447C938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272" y="1074339"/>
            <a:ext cx="4158720" cy="27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66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F29D6D3-B680-4CE3-959C-881DCB07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728" y="182562"/>
            <a:ext cx="11137272" cy="648863"/>
          </a:xfrm>
        </p:spPr>
        <p:txBody>
          <a:bodyPr>
            <a:noAutofit/>
          </a:bodyPr>
          <a:lstStyle/>
          <a:p>
            <a:pPr>
              <a:tabLst>
                <a:tab pos="10284627" algn="l"/>
              </a:tabLst>
            </a:pPr>
            <a:r>
              <a:rPr lang="fr-CA" sz="2800" cap="none" dirty="0">
                <a:solidFill>
                  <a:schemeClr val="accent2"/>
                </a:solidFill>
                <a:latin typeface="Candara" panose="020E0502030303020204" pitchFamily="34" charset="0"/>
              </a:rPr>
              <a:t>Inspire-toi d’une image pour parler de changement?</a:t>
            </a:r>
            <a:endParaRPr lang="en-CA" sz="2800" cap="none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pic>
        <p:nvPicPr>
          <p:cNvPr id="1026" name="Picture 2" descr="How to Change Your Clients' Lives - Two-Brain Business">
            <a:extLst>
              <a:ext uri="{FF2B5EF4-FFF2-40B4-BE49-F238E27FC236}">
                <a16:creationId xmlns:a16="http://schemas.microsoft.com/office/drawing/2014/main" id="{FB26AD73-B706-ED86-0E98-036FE585D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3" y="941035"/>
            <a:ext cx="4048024" cy="270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 luminothérapie et le changement de saison - AQEM">
            <a:extLst>
              <a:ext uri="{FF2B5EF4-FFF2-40B4-BE49-F238E27FC236}">
                <a16:creationId xmlns:a16="http://schemas.microsoft.com/office/drawing/2014/main" id="{88BB3597-8F0C-660E-6056-9D72D6C27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43" y="3727725"/>
            <a:ext cx="3600000" cy="270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étamorphose du papillon : de la chenille au papillon">
            <a:extLst>
              <a:ext uri="{FF2B5EF4-FFF2-40B4-BE49-F238E27FC236}">
                <a16:creationId xmlns:a16="http://schemas.microsoft.com/office/drawing/2014/main" id="{6A16F521-1946-D779-6BBF-9EA440DA3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888" y="3727725"/>
            <a:ext cx="4387499" cy="270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oasters USA | Vince Kadlubek's best roller coasters | blooloop">
            <a:extLst>
              <a:ext uri="{FF2B5EF4-FFF2-40B4-BE49-F238E27FC236}">
                <a16:creationId xmlns:a16="http://schemas.microsoft.com/office/drawing/2014/main" id="{B7F0F702-DBC8-626F-A00C-889ACDF0E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899" y="941035"/>
            <a:ext cx="3782836" cy="270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6,863 Bungee Jump Fear Royalty-Free Images, Stock Photos &amp; Pictures |  Shutterstock">
            <a:extLst>
              <a:ext uri="{FF2B5EF4-FFF2-40B4-BE49-F238E27FC236}">
                <a16:creationId xmlns:a16="http://schemas.microsoft.com/office/drawing/2014/main" id="{F84CCA4D-487D-53DF-E51C-5CBEA8B136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8"/>
          <a:stretch/>
        </p:blipFill>
        <p:spPr bwMode="auto">
          <a:xfrm>
            <a:off x="8193566" y="941035"/>
            <a:ext cx="3895764" cy="270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20 Surprising Reasons You're Always Tired Slideshow">
            <a:extLst>
              <a:ext uri="{FF2B5EF4-FFF2-40B4-BE49-F238E27FC236}">
                <a16:creationId xmlns:a16="http://schemas.microsoft.com/office/drawing/2014/main" id="{E1EBA6A1-0A8F-6A27-3203-E41A4E026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0" r="9076"/>
          <a:stretch/>
        </p:blipFill>
        <p:spPr bwMode="auto">
          <a:xfrm>
            <a:off x="8470232" y="3727725"/>
            <a:ext cx="3628725" cy="270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72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queeze Hug | Cute cats and kittens, Cat hug, Cat cuddle">
            <a:extLst>
              <a:ext uri="{FF2B5EF4-FFF2-40B4-BE49-F238E27FC236}">
                <a16:creationId xmlns:a16="http://schemas.microsoft.com/office/drawing/2014/main" id="{34C29620-3C54-4BEC-B35D-75D35118F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38" y="925224"/>
            <a:ext cx="3493789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ild Flying A Kite - PacificStock">
            <a:extLst>
              <a:ext uri="{FF2B5EF4-FFF2-40B4-BE49-F238E27FC236}">
                <a16:creationId xmlns:a16="http://schemas.microsoft.com/office/drawing/2014/main" id="{30176D54-5CEA-4830-9D09-8A4985CBD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9" r="4318" b="9929"/>
          <a:stretch/>
        </p:blipFill>
        <p:spPr bwMode="auto">
          <a:xfrm>
            <a:off x="4422429" y="925224"/>
            <a:ext cx="5382598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5 Smart Ways To Do A Better Job In 2014 - crowdspring Blog">
            <a:extLst>
              <a:ext uri="{FF2B5EF4-FFF2-40B4-BE49-F238E27FC236}">
                <a16:creationId xmlns:a16="http://schemas.microsoft.com/office/drawing/2014/main" id="{046FFE4F-4683-4B14-9D49-C5F1D6C70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481" y="925224"/>
            <a:ext cx="215843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re You Too Busy? - Boundless">
            <a:extLst>
              <a:ext uri="{FF2B5EF4-FFF2-40B4-BE49-F238E27FC236}">
                <a16:creationId xmlns:a16="http://schemas.microsoft.com/office/drawing/2014/main" id="{D0B41E23-AC1D-4B8C-BA66-918FF30102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98"/>
          <a:stretch/>
        </p:blipFill>
        <p:spPr bwMode="auto">
          <a:xfrm>
            <a:off x="827038" y="3835325"/>
            <a:ext cx="3938039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6 most beautiful Japanese Zen rock gardens in Kyoto | Time Out Tokyo">
            <a:extLst>
              <a:ext uri="{FF2B5EF4-FFF2-40B4-BE49-F238E27FC236}">
                <a16:creationId xmlns:a16="http://schemas.microsoft.com/office/drawing/2014/main" id="{7A03F5A9-CD14-4429-9F7F-0D14648BB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71" y="3835325"/>
            <a:ext cx="378058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he Art of Being Curious - Veritus Group">
            <a:extLst>
              <a:ext uri="{FF2B5EF4-FFF2-40B4-BE49-F238E27FC236}">
                <a16:creationId xmlns:a16="http://schemas.microsoft.com/office/drawing/2014/main" id="{05EDBEBD-E0CF-4DBE-8AF3-66DC8937AB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4"/>
          <a:stretch/>
        </p:blipFill>
        <p:spPr bwMode="auto">
          <a:xfrm>
            <a:off x="4851523" y="3835325"/>
            <a:ext cx="3393602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8">
            <a:extLst>
              <a:ext uri="{FF2B5EF4-FFF2-40B4-BE49-F238E27FC236}">
                <a16:creationId xmlns:a16="http://schemas.microsoft.com/office/drawing/2014/main" id="{327E4EF4-E6C3-242A-986D-BB3A0350F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728" y="182562"/>
            <a:ext cx="11137272" cy="648863"/>
          </a:xfrm>
        </p:spPr>
        <p:txBody>
          <a:bodyPr>
            <a:noAutofit/>
          </a:bodyPr>
          <a:lstStyle/>
          <a:p>
            <a:pPr>
              <a:tabLst>
                <a:tab pos="10284627" algn="l"/>
              </a:tabLst>
            </a:pPr>
            <a:r>
              <a:rPr lang="fr-CA" sz="2800" cap="none" dirty="0">
                <a:solidFill>
                  <a:schemeClr val="accent2"/>
                </a:solidFill>
                <a:latin typeface="Candara" panose="020E0502030303020204" pitchFamily="34" charset="0"/>
              </a:rPr>
              <a:t>Quelle image est la plus représentative de ton é</a:t>
            </a:r>
            <a:r>
              <a:rPr lang="fr-CA" sz="2800" dirty="0">
                <a:solidFill>
                  <a:schemeClr val="accent2"/>
                </a:solidFill>
              </a:rPr>
              <a:t>tat d’esprit</a:t>
            </a:r>
            <a:r>
              <a:rPr lang="fr-CA" sz="2800" cap="none" dirty="0">
                <a:solidFill>
                  <a:schemeClr val="accent2"/>
                </a:solidFill>
                <a:latin typeface="Candara" panose="020E0502030303020204" pitchFamily="34" charset="0"/>
              </a:rPr>
              <a:t> aujourd’hui?</a:t>
            </a:r>
            <a:endParaRPr lang="en-CA" sz="2800" cap="none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44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B403D7-E8D1-F505-558A-24B295A41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8" descr="PsBattle: A man carrying bricks : r/photoshopbattles">
            <a:extLst>
              <a:ext uri="{FF2B5EF4-FFF2-40B4-BE49-F238E27FC236}">
                <a16:creationId xmlns:a16="http://schemas.microsoft.com/office/drawing/2014/main" id="{04C21C37-8B82-207C-E29E-C70D719CE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63" y="3852474"/>
            <a:ext cx="3788751" cy="2520000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Do Dogs Like Hugs? We Embrace The Big Debate">
            <a:extLst>
              <a:ext uri="{FF2B5EF4-FFF2-40B4-BE49-F238E27FC236}">
                <a16:creationId xmlns:a16="http://schemas.microsoft.com/office/drawing/2014/main" id="{6A5AF396-D593-8A93-E979-2BA6BCE5ED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6" r="19344"/>
          <a:stretch/>
        </p:blipFill>
        <p:spPr bwMode="auto">
          <a:xfrm>
            <a:off x="9085384" y="3852474"/>
            <a:ext cx="2854021" cy="2520000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Why Is My Kid Lazy? 11 Hidden Scientific Reasons">
            <a:extLst>
              <a:ext uri="{FF2B5EF4-FFF2-40B4-BE49-F238E27FC236}">
                <a16:creationId xmlns:a16="http://schemas.microsoft.com/office/drawing/2014/main" id="{3F7D289D-AA40-A9E8-BDD8-FCD31F224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415" y="1153126"/>
            <a:ext cx="3780000" cy="2520000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hild Giving Flowers Images – Browse 20,980 Stock Photos, Vectors, and  Video | Adobe Stock">
            <a:extLst>
              <a:ext uri="{FF2B5EF4-FFF2-40B4-BE49-F238E27FC236}">
                <a16:creationId xmlns:a16="http://schemas.microsoft.com/office/drawing/2014/main" id="{F1235117-8F44-621D-F57A-B1030888A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437" y="1153126"/>
            <a:ext cx="3780000" cy="2520000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A Peek Behind the Curtain | The Better Fundraising Company">
            <a:extLst>
              <a:ext uri="{FF2B5EF4-FFF2-40B4-BE49-F238E27FC236}">
                <a16:creationId xmlns:a16="http://schemas.microsoft.com/office/drawing/2014/main" id="{BF5CEC44-CEF2-C671-23F7-2CEC17692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5" y="1129680"/>
            <a:ext cx="3789474" cy="2520000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EN Mountain | Music for Deep rest (sleep,relaxation or study music)  meditation music - YouTube">
            <a:extLst>
              <a:ext uri="{FF2B5EF4-FFF2-40B4-BE49-F238E27FC236}">
                <a16:creationId xmlns:a16="http://schemas.microsoft.com/office/drawing/2014/main" id="{5CF55AB9-67BF-FD64-90FD-4339C35BB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85" y="3852474"/>
            <a:ext cx="448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BD394BFE-7F0B-253A-5E9D-B2DD939D3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728" y="182562"/>
            <a:ext cx="11137272" cy="648863"/>
          </a:xfrm>
        </p:spPr>
        <p:txBody>
          <a:bodyPr>
            <a:noAutofit/>
          </a:bodyPr>
          <a:lstStyle/>
          <a:p>
            <a:pPr>
              <a:tabLst>
                <a:tab pos="10284627" algn="l"/>
              </a:tabLst>
            </a:pPr>
            <a:r>
              <a:rPr lang="fr-CA" sz="2800" cap="none" dirty="0">
                <a:solidFill>
                  <a:schemeClr val="accent2"/>
                </a:solidFill>
                <a:latin typeface="Candara" panose="020E0502030303020204" pitchFamily="34" charset="0"/>
              </a:rPr>
              <a:t>Quelle image est la plus représentative de ton é</a:t>
            </a:r>
            <a:r>
              <a:rPr lang="fr-CA" sz="2800" dirty="0">
                <a:solidFill>
                  <a:schemeClr val="accent2"/>
                </a:solidFill>
              </a:rPr>
              <a:t>tat d’esprit</a:t>
            </a:r>
            <a:r>
              <a:rPr lang="fr-CA" sz="2800" cap="none" dirty="0">
                <a:solidFill>
                  <a:schemeClr val="accent2"/>
                </a:solidFill>
                <a:latin typeface="Candara" panose="020E0502030303020204" pitchFamily="34" charset="0"/>
              </a:rPr>
              <a:t> aujourd’hui?</a:t>
            </a:r>
            <a:endParaRPr lang="en-CA" sz="2800" cap="none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20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Why yes, actually it is rocket science | TED Talks">
            <a:extLst>
              <a:ext uri="{FF2B5EF4-FFF2-40B4-BE49-F238E27FC236}">
                <a16:creationId xmlns:a16="http://schemas.microsoft.com/office/drawing/2014/main" id="{E37E6423-453A-4B97-A5D3-4E5E5A6E5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7"/>
          <a:stretch/>
        </p:blipFill>
        <p:spPr bwMode="auto">
          <a:xfrm>
            <a:off x="2198211" y="1101895"/>
            <a:ext cx="3438785" cy="2520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earn How to Create a Feather Drawing Step by Step">
            <a:extLst>
              <a:ext uri="{FF2B5EF4-FFF2-40B4-BE49-F238E27FC236}">
                <a16:creationId xmlns:a16="http://schemas.microsoft.com/office/drawing/2014/main" id="{7FD17202-48C6-466C-92A1-48AAE2629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6"/>
          <a:stretch>
            <a:fillRect/>
          </a:stretch>
        </p:blipFill>
        <p:spPr bwMode="auto">
          <a:xfrm>
            <a:off x="160735" y="1101895"/>
            <a:ext cx="1888193" cy="2520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Why these two B.C. rivers are different colours | iNFOnews |  Thompson-Okanagan's News Source">
            <a:extLst>
              <a:ext uri="{FF2B5EF4-FFF2-40B4-BE49-F238E27FC236}">
                <a16:creationId xmlns:a16="http://schemas.microsoft.com/office/drawing/2014/main" id="{D7A0DA18-3458-43D7-AA94-94DFCF232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279" y="1101895"/>
            <a:ext cx="3069819" cy="2520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u'u O'o Lava River, Hawaii | Volcano, Nature images, Beautiful nature">
            <a:extLst>
              <a:ext uri="{FF2B5EF4-FFF2-40B4-BE49-F238E27FC236}">
                <a16:creationId xmlns:a16="http://schemas.microsoft.com/office/drawing/2014/main" id="{B3395887-71F0-4CA4-9A78-8D7E7447F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8313" y="3842261"/>
            <a:ext cx="1938999" cy="2520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lackline — Wikipédia">
            <a:extLst>
              <a:ext uri="{FF2B5EF4-FFF2-40B4-BE49-F238E27FC236}">
                <a16:creationId xmlns:a16="http://schemas.microsoft.com/office/drawing/2014/main" id="{0BB2B545-8052-ECB9-D2DE-0D8E6E8031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8" r="24871"/>
          <a:stretch/>
        </p:blipFill>
        <p:spPr bwMode="auto">
          <a:xfrm>
            <a:off x="4148872" y="3842261"/>
            <a:ext cx="1994735" cy="2520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eavy load, overloaded three-wheeler, … – License image – 70057708 ❘  lookphotos">
            <a:extLst>
              <a:ext uri="{FF2B5EF4-FFF2-40B4-BE49-F238E27FC236}">
                <a16:creationId xmlns:a16="http://schemas.microsoft.com/office/drawing/2014/main" id="{BD313060-3373-7A9A-733F-F81DEBE1C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55" y="3842261"/>
            <a:ext cx="3781750" cy="2520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op coasters USA | Vince Kadlubek's best roller coasters | blooloop">
            <a:extLst>
              <a:ext uri="{FF2B5EF4-FFF2-40B4-BE49-F238E27FC236}">
                <a16:creationId xmlns:a16="http://schemas.microsoft.com/office/drawing/2014/main" id="{84F6EC40-B024-D665-F20D-DC7FE4461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374" y="3842261"/>
            <a:ext cx="3530647" cy="252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Are You Too Busy? - Boundless">
            <a:extLst>
              <a:ext uri="{FF2B5EF4-FFF2-40B4-BE49-F238E27FC236}">
                <a16:creationId xmlns:a16="http://schemas.microsoft.com/office/drawing/2014/main" id="{77B8485C-EDCE-6BF6-E46F-A988C3FD30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1478"/>
          <a:stretch>
            <a:fillRect/>
          </a:stretch>
        </p:blipFill>
        <p:spPr bwMode="auto">
          <a:xfrm>
            <a:off x="9005381" y="1101895"/>
            <a:ext cx="3069820" cy="252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05A7981-CBC3-443E-977A-424FED6F6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r-FR" sz="2800" b="1" i="1" dirty="0">
                <a:solidFill>
                  <a:schemeClr val="accent1"/>
                </a:solidFill>
              </a:rPr>
              <a:t>Laissez-vous inspirer par une image et proposez une analogie</a:t>
            </a:r>
            <a:br>
              <a:rPr lang="fr-FR" sz="2800" i="1" dirty="0"/>
            </a:br>
            <a:r>
              <a:rPr lang="fr-FR" sz="2800" b="1" i="1" dirty="0">
                <a:solidFill>
                  <a:schemeClr val="accent2"/>
                </a:solidFill>
              </a:rPr>
              <a:t>« Le leadership </a:t>
            </a:r>
            <a:r>
              <a:rPr lang="fr-FR" sz="2800" i="1" dirty="0">
                <a:solidFill>
                  <a:schemeClr val="accent2"/>
                </a:solidFill>
              </a:rPr>
              <a:t>aujourd’hui, </a:t>
            </a:r>
            <a:r>
              <a:rPr lang="fr-FR" sz="2800" b="1" i="1" dirty="0">
                <a:solidFill>
                  <a:schemeClr val="accent2"/>
                </a:solidFill>
              </a:rPr>
              <a:t>c’est comme… 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27457C-3C6E-E60F-07C9-AE3625E999CD}"/>
              </a:ext>
            </a:extLst>
          </p:cNvPr>
          <p:cNvSpPr txBox="1"/>
          <p:nvPr/>
        </p:nvSpPr>
        <p:spPr>
          <a:xfrm>
            <a:off x="166903" y="2837377"/>
            <a:ext cx="561372" cy="7694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ldhabi" panose="020B0604020202020204" pitchFamily="2" charset="-78"/>
              </a:rPr>
              <a:t>1</a:t>
            </a:r>
            <a:endParaRPr lang="fr-CA" sz="4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ldhabi" panose="020B0604020202020204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F8029B-D473-6694-87B1-5289E292E89D}"/>
              </a:ext>
            </a:extLst>
          </p:cNvPr>
          <p:cNvSpPr txBox="1"/>
          <p:nvPr/>
        </p:nvSpPr>
        <p:spPr>
          <a:xfrm>
            <a:off x="5788002" y="2837377"/>
            <a:ext cx="561372" cy="7694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ldhabi" panose="020B0604020202020204" pitchFamily="2" charset="-78"/>
              </a:rPr>
              <a:t>3</a:t>
            </a:r>
            <a:endParaRPr lang="fr-CA" sz="4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ldhabi" panose="020B0604020202020204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22E709-3DC8-605F-8DC1-4033400D80E2}"/>
              </a:ext>
            </a:extLst>
          </p:cNvPr>
          <p:cNvSpPr txBox="1"/>
          <p:nvPr/>
        </p:nvSpPr>
        <p:spPr>
          <a:xfrm>
            <a:off x="2197697" y="2837377"/>
            <a:ext cx="561372" cy="7694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ldhabi" panose="020B0604020202020204" pitchFamily="2" charset="-78"/>
              </a:rPr>
              <a:t>2</a:t>
            </a:r>
            <a:endParaRPr lang="fr-CA" sz="4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ldhabi" panose="020B0604020202020204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37FB24-4B6D-D7A0-3EA7-91EBE37D1C0A}"/>
              </a:ext>
            </a:extLst>
          </p:cNvPr>
          <p:cNvSpPr txBox="1"/>
          <p:nvPr/>
        </p:nvSpPr>
        <p:spPr>
          <a:xfrm>
            <a:off x="9022465" y="2837377"/>
            <a:ext cx="561372" cy="7694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ldhabi" panose="020B0604020202020204" pitchFamily="2" charset="-78"/>
              </a:rPr>
              <a:t>4</a:t>
            </a:r>
            <a:endParaRPr lang="fr-CA" sz="4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ldhabi" panose="020B0604020202020204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257EFA-6A80-77CD-FEF4-C6D8C02615CB}"/>
              </a:ext>
            </a:extLst>
          </p:cNvPr>
          <p:cNvSpPr txBox="1"/>
          <p:nvPr/>
        </p:nvSpPr>
        <p:spPr>
          <a:xfrm>
            <a:off x="166903" y="5562666"/>
            <a:ext cx="561372" cy="7694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ldhabi" panose="020B0604020202020204" pitchFamily="2" charset="-78"/>
              </a:rPr>
              <a:t>5</a:t>
            </a:r>
            <a:endParaRPr lang="fr-CA" sz="4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ldhabi" panose="020B0604020202020204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B71CB2-5DAD-C718-6B8B-B1D31E66EB72}"/>
              </a:ext>
            </a:extLst>
          </p:cNvPr>
          <p:cNvSpPr txBox="1"/>
          <p:nvPr/>
        </p:nvSpPr>
        <p:spPr>
          <a:xfrm>
            <a:off x="6364198" y="5562666"/>
            <a:ext cx="561372" cy="7694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ldhabi" panose="020B0604020202020204" pitchFamily="2" charset="-78"/>
              </a:rPr>
              <a:t>7</a:t>
            </a:r>
            <a:endParaRPr lang="fr-CA" sz="4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ldhabi" panose="020B0604020202020204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BB595E-46BB-350E-B822-1540570A08F7}"/>
              </a:ext>
            </a:extLst>
          </p:cNvPr>
          <p:cNvSpPr txBox="1"/>
          <p:nvPr/>
        </p:nvSpPr>
        <p:spPr>
          <a:xfrm>
            <a:off x="4164279" y="5562666"/>
            <a:ext cx="561372" cy="7694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ldhabi" panose="020B0604020202020204" pitchFamily="2" charset="-78"/>
              </a:rPr>
              <a:t>6</a:t>
            </a:r>
            <a:endParaRPr lang="fr-CA" sz="4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ldhabi" panose="020B0604020202020204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1C910-92E9-EB1D-15BE-90401CDC9451}"/>
              </a:ext>
            </a:extLst>
          </p:cNvPr>
          <p:cNvSpPr txBox="1"/>
          <p:nvPr/>
        </p:nvSpPr>
        <p:spPr>
          <a:xfrm>
            <a:off x="10110840" y="5592820"/>
            <a:ext cx="561372" cy="7694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Aldhabi" panose="020B0604020202020204" pitchFamily="2" charset="-78"/>
              </a:rPr>
              <a:t>8</a:t>
            </a:r>
            <a:endParaRPr lang="fr-CA" sz="4400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cs typeface="Aldhabi" panose="020B0604020202020204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3988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EA5499D5-E8C6-4E93-ABA5-4552FDA94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437" y="310517"/>
            <a:ext cx="5059608" cy="6041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A4578E-AA28-41B4-B6B4-EFA581381716}"/>
              </a:ext>
            </a:extLst>
          </p:cNvPr>
          <p:cNvSpPr txBox="1"/>
          <p:nvPr/>
        </p:nvSpPr>
        <p:spPr>
          <a:xfrm>
            <a:off x="928503" y="865310"/>
            <a:ext cx="30610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(inspiré du modèle de </a:t>
            </a:r>
            <a:r>
              <a:rPr lang="fr-FR" sz="12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Pip</a:t>
            </a:r>
            <a:r>
              <a:rPr lang="fr-FR" sz="12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2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Willson</a:t>
            </a:r>
            <a:r>
              <a:rPr lang="fr-FR" sz="12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D977D-B33A-1108-BC34-BB4707063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503" y="216447"/>
            <a:ext cx="10515600" cy="648863"/>
          </a:xfrm>
        </p:spPr>
        <p:txBody>
          <a:bodyPr>
            <a:noAutofit/>
          </a:bodyPr>
          <a:lstStyle/>
          <a:p>
            <a:r>
              <a:rPr lang="fr-FR" sz="2200" b="1" dirty="0">
                <a:solidFill>
                  <a:schemeClr val="accent2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Lequel des personnages « blob »</a:t>
            </a:r>
            <a:br>
              <a:rPr lang="fr-FR" sz="2200" b="1" dirty="0">
                <a:solidFill>
                  <a:schemeClr val="accent2"/>
                </a:solidFill>
                <a:latin typeface="Candara" panose="020E0502030303020204" pitchFamily="34" charset="0"/>
                <a:cs typeface="Calibri" panose="020F0502020204030204" pitchFamily="34" charset="0"/>
              </a:rPr>
            </a:br>
            <a:r>
              <a:rPr lang="fr-FR" sz="2200" b="1" dirty="0">
                <a:solidFill>
                  <a:schemeClr val="accent2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te représente le plus aujourd’hui et pourquoi?</a:t>
            </a:r>
            <a:endParaRPr lang="en-CA" sz="2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A7A92F-1DD8-46C6-732A-ECF0486178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777" y="1317813"/>
            <a:ext cx="5656511" cy="5034276"/>
          </a:xfrm>
        </p:spPr>
        <p:txBody>
          <a:bodyPr/>
          <a:lstStyle/>
          <a:p>
            <a:r>
              <a:rPr lang="fr-FR" sz="1300" i="1" dirty="0">
                <a:latin typeface="Calibri" panose="020F0502020204030204" pitchFamily="34" charset="0"/>
                <a:cs typeface="Calibri" panose="020F0502020204030204" pitchFamily="34" charset="0"/>
              </a:rPr>
              <a:t>blob 1 ose, hésite et se préoccupe</a:t>
            </a:r>
          </a:p>
          <a:p>
            <a:r>
              <a:rPr lang="fr-FR" sz="1300" i="1" dirty="0">
                <a:latin typeface="Calibri" panose="020F0502020204030204" pitchFamily="34" charset="0"/>
                <a:cs typeface="Calibri" panose="020F0502020204030204" pitchFamily="34" charset="0"/>
              </a:rPr>
              <a:t>blob 2 soutient et demeure en sécurité</a:t>
            </a:r>
          </a:p>
          <a:p>
            <a:r>
              <a:rPr lang="fr-FR" sz="1300" i="1" dirty="0">
                <a:latin typeface="Calibri" panose="020F0502020204030204" pitchFamily="34" charset="0"/>
                <a:cs typeface="Calibri" panose="020F0502020204030204" pitchFamily="34" charset="0"/>
              </a:rPr>
              <a:t>blob 3 bénéficie d’un coup de pouce pour faire ses premiers pas</a:t>
            </a:r>
          </a:p>
          <a:p>
            <a:r>
              <a:rPr lang="fr-FR" sz="1300" i="1" dirty="0">
                <a:latin typeface="Calibri" panose="020F0502020204030204" pitchFamily="34" charset="0"/>
                <a:cs typeface="Calibri" panose="020F0502020204030204" pitchFamily="34" charset="0"/>
              </a:rPr>
              <a:t>blob 4 est optimiste et planifie sa vision à long terme</a:t>
            </a:r>
          </a:p>
          <a:p>
            <a:r>
              <a:rPr lang="fr-FR" sz="1300" i="1" dirty="0">
                <a:latin typeface="Calibri" panose="020F0502020204030204" pitchFamily="34" charset="0"/>
                <a:cs typeface="Calibri" panose="020F0502020204030204" pitchFamily="34" charset="0"/>
              </a:rPr>
              <a:t>blob 5 est déconnecté et laisse passer le temps</a:t>
            </a:r>
          </a:p>
          <a:p>
            <a:r>
              <a:rPr lang="fr-FR" sz="1300" i="1" dirty="0">
                <a:latin typeface="Calibri" panose="020F0502020204030204" pitchFamily="34" charset="0"/>
                <a:cs typeface="Calibri" panose="020F0502020204030204" pitchFamily="34" charset="0"/>
              </a:rPr>
              <a:t>blob 6 a besoin de connexion</a:t>
            </a:r>
          </a:p>
          <a:p>
            <a:r>
              <a:rPr lang="fr-FR" sz="1300" i="1" dirty="0">
                <a:latin typeface="Calibri" panose="020F0502020204030204" pitchFamily="34" charset="0"/>
                <a:cs typeface="Calibri" panose="020F0502020204030204" pitchFamily="34" charset="0"/>
              </a:rPr>
              <a:t>blob 7 choisit la bienveillance envers l’autre</a:t>
            </a:r>
          </a:p>
          <a:p>
            <a:r>
              <a:rPr lang="fr-FR" sz="1300" i="1" dirty="0">
                <a:latin typeface="Calibri" panose="020F0502020204030204" pitchFamily="34" charset="0"/>
                <a:cs typeface="Calibri" panose="020F0502020204030204" pitchFamily="34" charset="0"/>
              </a:rPr>
              <a:t>blob 8 change de perspective, médite ou rêve</a:t>
            </a:r>
          </a:p>
          <a:p>
            <a:r>
              <a:rPr lang="fr-FR" sz="1300" i="1" dirty="0">
                <a:latin typeface="Calibri" panose="020F0502020204030204" pitchFamily="34" charset="0"/>
                <a:cs typeface="Calibri" panose="020F0502020204030204" pitchFamily="34" charset="0"/>
              </a:rPr>
              <a:t>blob 9 profite des petites joies de la vie</a:t>
            </a:r>
          </a:p>
          <a:p>
            <a:r>
              <a:rPr lang="fr-FR" sz="1300" i="1" dirty="0">
                <a:latin typeface="Calibri" panose="020F0502020204030204" pitchFamily="34" charset="0"/>
                <a:cs typeface="Calibri" panose="020F0502020204030204" pitchFamily="34" charset="0"/>
              </a:rPr>
              <a:t>blob 10 célèbre une réussite et cherche de la reconnaissance</a:t>
            </a:r>
          </a:p>
          <a:p>
            <a:r>
              <a:rPr lang="fr-FR" sz="1300" i="1" dirty="0">
                <a:latin typeface="Calibri" panose="020F0502020204030204" pitchFamily="34" charset="0"/>
                <a:cs typeface="Calibri" panose="020F0502020204030204" pitchFamily="34" charset="0"/>
              </a:rPr>
              <a:t>blobs 11 et 12 prennent le temps d’apprécier une amitié ou un amour</a:t>
            </a:r>
          </a:p>
          <a:p>
            <a:r>
              <a:rPr lang="fr-FR" sz="1300" i="1" dirty="0">
                <a:latin typeface="Calibri" panose="020F0502020204030204" pitchFamily="34" charset="0"/>
                <a:cs typeface="Calibri" panose="020F0502020204030204" pitchFamily="34" charset="0"/>
              </a:rPr>
              <a:t>blob 13 est insatisfait parce qu’il est insatisfait</a:t>
            </a:r>
          </a:p>
          <a:p>
            <a:r>
              <a:rPr lang="fr-FR" sz="1300" i="1" dirty="0">
                <a:latin typeface="Calibri" panose="020F0502020204030204" pitchFamily="34" charset="0"/>
                <a:cs typeface="Calibri" panose="020F0502020204030204" pitchFamily="34" charset="0"/>
              </a:rPr>
              <a:t>blob 14 a fait un faux pas; il aurait dû se prendre autrement</a:t>
            </a:r>
          </a:p>
          <a:p>
            <a:r>
              <a:rPr lang="fr-FR" sz="1300" i="1" dirty="0">
                <a:latin typeface="Calibri" panose="020F0502020204030204" pitchFamily="34" charset="0"/>
                <a:cs typeface="Calibri" panose="020F0502020204030204" pitchFamily="34" charset="0"/>
              </a:rPr>
              <a:t>blob 15 savoure le moment et n’a pas hâte d’aller plus loin</a:t>
            </a:r>
          </a:p>
          <a:p>
            <a:r>
              <a:rPr lang="fr-FR" sz="1300" i="1" dirty="0">
                <a:latin typeface="Calibri" panose="020F0502020204030204" pitchFamily="34" charset="0"/>
                <a:cs typeface="Calibri" panose="020F0502020204030204" pitchFamily="34" charset="0"/>
              </a:rPr>
              <a:t>blobs 16, 17 et 18 travaillent en équipe, se soutiennent et s’entraident</a:t>
            </a:r>
          </a:p>
          <a:p>
            <a:r>
              <a:rPr lang="fr-FR" sz="1300" i="1" dirty="0">
                <a:latin typeface="Calibri" panose="020F0502020204030204" pitchFamily="34" charset="0"/>
                <a:cs typeface="Calibri" panose="020F0502020204030204" pitchFamily="34" charset="0"/>
              </a:rPr>
              <a:t>blob 19 a tout fait pour aider et ressent l’échec autant que blob 14</a:t>
            </a:r>
          </a:p>
          <a:p>
            <a:r>
              <a:rPr lang="fr-FR" sz="1300" i="1" dirty="0">
                <a:latin typeface="Calibri" panose="020F0502020204030204" pitchFamily="34" charset="0"/>
                <a:cs typeface="Calibri" panose="020F0502020204030204" pitchFamily="34" charset="0"/>
              </a:rPr>
              <a:t>blob 20 est fier d’avoir atteint son objectif et garde un œil sur l’avenir</a:t>
            </a:r>
          </a:p>
          <a:p>
            <a:r>
              <a:rPr lang="fr-FR" sz="1300" i="1" dirty="0">
                <a:latin typeface="Calibri" panose="020F0502020204030204" pitchFamily="34" charset="0"/>
                <a:cs typeface="Calibri" panose="020F0502020204030204" pitchFamily="34" charset="0"/>
              </a:rPr>
              <a:t>blob 21 est déçu malgré ses progrès</a:t>
            </a:r>
          </a:p>
        </p:txBody>
      </p:sp>
    </p:spTree>
    <p:extLst>
      <p:ext uri="{BB962C8B-B14F-4D97-AF65-F5344CB8AC3E}">
        <p14:creationId xmlns:p14="http://schemas.microsoft.com/office/powerpoint/2010/main" val="4290014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-Veille Jeu 2016 Mots mêlés - BDBR">
            <a:extLst>
              <a:ext uri="{FF2B5EF4-FFF2-40B4-BE49-F238E27FC236}">
                <a16:creationId xmlns:a16="http://schemas.microsoft.com/office/drawing/2014/main" id="{DBE54878-6F08-4A01-B052-D579D9B49C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8" t="9271" r="10571" b="31817"/>
          <a:stretch/>
        </p:blipFill>
        <p:spPr bwMode="auto">
          <a:xfrm>
            <a:off x="5827486" y="71817"/>
            <a:ext cx="6229049" cy="608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-Veille Jeu 2016 Mots mêlés - BDBR">
            <a:extLst>
              <a:ext uri="{FF2B5EF4-FFF2-40B4-BE49-F238E27FC236}">
                <a16:creationId xmlns:a16="http://schemas.microsoft.com/office/drawing/2014/main" id="{DAD31EAF-CEBA-4A74-ADDF-854F434B7D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0" t="68017" r="14613" b="15416"/>
          <a:stretch/>
        </p:blipFill>
        <p:spPr bwMode="auto">
          <a:xfrm>
            <a:off x="135465" y="2261113"/>
            <a:ext cx="5517400" cy="175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CB15E7-394B-D872-4F54-2ECC0B794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065" y="1328682"/>
            <a:ext cx="5257800" cy="932431"/>
          </a:xfrm>
        </p:spPr>
        <p:txBody>
          <a:bodyPr>
            <a:normAutofit fontScale="90000"/>
          </a:bodyPr>
          <a:lstStyle/>
          <a:p>
            <a:r>
              <a:rPr lang="fr-FR" sz="3200" b="1" dirty="0">
                <a:solidFill>
                  <a:schemeClr val="accent2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Qui trouvera le plus de mots?</a:t>
            </a:r>
            <a:br>
              <a:rPr lang="fr-FR" sz="3200" b="1" dirty="0">
                <a:solidFill>
                  <a:schemeClr val="accent2"/>
                </a:solidFill>
                <a:latin typeface="Candara" panose="020E0502030303020204" pitchFamily="34" charset="0"/>
                <a:cs typeface="Calibri" panose="020F0502020204030204" pitchFamily="34" charset="0"/>
              </a:rPr>
            </a:br>
            <a:r>
              <a:rPr lang="fr-FR" sz="3200" i="1" dirty="0">
                <a:solidFill>
                  <a:schemeClr val="accent2"/>
                </a:solidFill>
                <a:latin typeface="Candara" panose="020E0502030303020204" pitchFamily="34" charset="0"/>
                <a:cs typeface="Calibri" panose="020F0502020204030204" pitchFamily="34" charset="0"/>
              </a:rPr>
              <a:t>(annotations sur la diapo)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8287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Video 9" title="Lit Light Bulb">
            <a:hlinkClick r:id="" action="ppaction://media"/>
            <a:extLst>
              <a:ext uri="{FF2B5EF4-FFF2-40B4-BE49-F238E27FC236}">
                <a16:creationId xmlns:a16="http://schemas.microsoft.com/office/drawing/2014/main" id="{5DDC8488-9147-B020-D265-080AB0F437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Just 20 Minute Countdown Timer for Slide, Keynote, Powerpoint">
            <a:hlinkClick r:id="" action="ppaction://media"/>
            <a:extLst>
              <a:ext uri="{FF2B5EF4-FFF2-40B4-BE49-F238E27FC236}">
                <a16:creationId xmlns:a16="http://schemas.microsoft.com/office/drawing/2014/main" id="{DCEF7BE6-9F8B-3E5B-4AF9-9BBB2573412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75611" y="1763819"/>
            <a:ext cx="5920642" cy="333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65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0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150 Conversation Starters for Kids to Unlock Your Child's Heart">
            <a:extLst>
              <a:ext uri="{FF2B5EF4-FFF2-40B4-BE49-F238E27FC236}">
                <a16:creationId xmlns:a16="http://schemas.microsoft.com/office/drawing/2014/main" id="{0A6B433D-2C16-4FFE-8936-76434109E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3"/>
          <a:stretch/>
        </p:blipFill>
        <p:spPr bwMode="auto">
          <a:xfrm>
            <a:off x="8301022" y="3689658"/>
            <a:ext cx="3537679" cy="2566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ite Assessments: Conducting a Site Assessment (Part 3) | Expert ...">
            <a:extLst>
              <a:ext uri="{FF2B5EF4-FFF2-40B4-BE49-F238E27FC236}">
                <a16:creationId xmlns:a16="http://schemas.microsoft.com/office/drawing/2014/main" id="{0C6CBF8E-E9CF-46AE-8B3C-ABAC7BDD9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598" y="205975"/>
            <a:ext cx="4772459" cy="3179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ialogue Personnes Images, Stock Photos &amp; Vectors | Shutterstock">
            <a:extLst>
              <a:ext uri="{FF2B5EF4-FFF2-40B4-BE49-F238E27FC236}">
                <a16:creationId xmlns:a16="http://schemas.microsoft.com/office/drawing/2014/main" id="{5238C561-FF7B-47E3-93FB-01D0EBE6D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0"/>
          <a:stretch/>
        </p:blipFill>
        <p:spPr bwMode="auto">
          <a:xfrm>
            <a:off x="1262484" y="205975"/>
            <a:ext cx="4354529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F29D6D3-B680-4CE3-959C-881DCB07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083" y="4393636"/>
            <a:ext cx="3703145" cy="1508714"/>
          </a:xfrm>
        </p:spPr>
        <p:txBody>
          <a:bodyPr>
            <a:noAutofit/>
          </a:bodyPr>
          <a:lstStyle/>
          <a:p>
            <a:pPr algn="ctr">
              <a:tabLst>
                <a:tab pos="10284627" algn="l"/>
              </a:tabLst>
            </a:pPr>
            <a:r>
              <a:rPr lang="fr-CA" sz="2400" cap="none" dirty="0">
                <a:solidFill>
                  <a:schemeClr val="accent2"/>
                </a:solidFill>
                <a:latin typeface="Candara" panose="020E0502030303020204" pitchFamily="34" charset="0"/>
              </a:rPr>
              <a:t>Imagine ce que disent ou pensent ces personnes?</a:t>
            </a:r>
            <a:br>
              <a:rPr lang="fr-CA" sz="2400" cap="none" dirty="0">
                <a:solidFill>
                  <a:schemeClr val="accent2"/>
                </a:solidFill>
                <a:latin typeface="Candara" panose="020E0502030303020204" pitchFamily="34" charset="0"/>
              </a:rPr>
            </a:br>
            <a:endParaRPr lang="en-CA" sz="2400" cap="none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8">
            <a:extLst>
              <a:ext uri="{FF2B5EF4-FFF2-40B4-BE49-F238E27FC236}">
                <a16:creationId xmlns:a16="http://schemas.microsoft.com/office/drawing/2014/main" id="{F30A4487-7B76-4A23-BEFD-637B530B809F}"/>
              </a:ext>
            </a:extLst>
          </p:cNvPr>
          <p:cNvSpPr txBox="1">
            <a:spLocks/>
          </p:cNvSpPr>
          <p:nvPr/>
        </p:nvSpPr>
        <p:spPr>
          <a:xfrm>
            <a:off x="2890172" y="418784"/>
            <a:ext cx="912837" cy="63467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u="none" kern="1200" cap="all" baseline="0">
                <a:solidFill>
                  <a:schemeClr val="accent4"/>
                </a:solidFill>
                <a:uFill>
                  <a:solidFill>
                    <a:srgbClr val="002D62"/>
                  </a:solidFill>
                </a:u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tabLst>
                <a:tab pos="10284627" algn="l"/>
              </a:tabLst>
            </a:pPr>
            <a:r>
              <a:rPr lang="fr-CA" sz="4267" cap="none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endParaRPr lang="en-CA" sz="4267" cap="none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8">
            <a:extLst>
              <a:ext uri="{FF2B5EF4-FFF2-40B4-BE49-F238E27FC236}">
                <a16:creationId xmlns:a16="http://schemas.microsoft.com/office/drawing/2014/main" id="{780B18A3-57EB-4086-8AF8-1277717BDFA3}"/>
              </a:ext>
            </a:extLst>
          </p:cNvPr>
          <p:cNvSpPr txBox="1">
            <a:spLocks/>
          </p:cNvSpPr>
          <p:nvPr/>
        </p:nvSpPr>
        <p:spPr>
          <a:xfrm>
            <a:off x="4704175" y="314024"/>
            <a:ext cx="912837" cy="63467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u="none" kern="1200" cap="all" baseline="0">
                <a:solidFill>
                  <a:schemeClr val="accent4"/>
                </a:solidFill>
                <a:uFill>
                  <a:solidFill>
                    <a:srgbClr val="002D62"/>
                  </a:solidFill>
                </a:u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tabLst>
                <a:tab pos="10284627" algn="l"/>
              </a:tabLst>
            </a:pPr>
            <a:r>
              <a:rPr lang="fr-CA" sz="4267" cap="none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endParaRPr lang="en-CA" sz="4267" cap="none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itle 8">
            <a:extLst>
              <a:ext uri="{FF2B5EF4-FFF2-40B4-BE49-F238E27FC236}">
                <a16:creationId xmlns:a16="http://schemas.microsoft.com/office/drawing/2014/main" id="{8A364036-5CB0-4851-B2BC-E42AAD0CD622}"/>
              </a:ext>
            </a:extLst>
          </p:cNvPr>
          <p:cNvSpPr txBox="1">
            <a:spLocks/>
          </p:cNvSpPr>
          <p:nvPr/>
        </p:nvSpPr>
        <p:spPr>
          <a:xfrm>
            <a:off x="7814015" y="355214"/>
            <a:ext cx="912837" cy="63467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u="none" kern="1200" cap="all" baseline="0">
                <a:solidFill>
                  <a:schemeClr val="accent4"/>
                </a:solidFill>
                <a:uFill>
                  <a:solidFill>
                    <a:srgbClr val="002D62"/>
                  </a:solidFill>
                </a:u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tabLst>
                <a:tab pos="10284627" algn="l"/>
              </a:tabLst>
            </a:pPr>
            <a:r>
              <a:rPr lang="fr-CA" sz="4267" cap="none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CA" sz="4267" cap="none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itle 8">
            <a:extLst>
              <a:ext uri="{FF2B5EF4-FFF2-40B4-BE49-F238E27FC236}">
                <a16:creationId xmlns:a16="http://schemas.microsoft.com/office/drawing/2014/main" id="{14D7784E-C97C-4ED6-8FFA-B50E5FE0FBAA}"/>
              </a:ext>
            </a:extLst>
          </p:cNvPr>
          <p:cNvSpPr txBox="1">
            <a:spLocks/>
          </p:cNvSpPr>
          <p:nvPr/>
        </p:nvSpPr>
        <p:spPr>
          <a:xfrm>
            <a:off x="10069862" y="896647"/>
            <a:ext cx="912837" cy="63467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u="none" kern="1200" cap="all" baseline="0">
                <a:solidFill>
                  <a:schemeClr val="accent4"/>
                </a:solidFill>
                <a:uFill>
                  <a:solidFill>
                    <a:srgbClr val="002D62"/>
                  </a:solidFill>
                </a:u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tabLst>
                <a:tab pos="10284627" algn="l"/>
              </a:tabLst>
            </a:pPr>
            <a:r>
              <a:rPr lang="fr-CA" sz="4267" cap="none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endParaRPr lang="en-CA" sz="4267" cap="none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B0B0EB4E-3ABB-42F6-A041-3439195A54BE}"/>
              </a:ext>
            </a:extLst>
          </p:cNvPr>
          <p:cNvSpPr txBox="1">
            <a:spLocks/>
          </p:cNvSpPr>
          <p:nvPr/>
        </p:nvSpPr>
        <p:spPr>
          <a:xfrm>
            <a:off x="10309167" y="4076298"/>
            <a:ext cx="912837" cy="63467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u="none" kern="1200" cap="all" baseline="0">
                <a:solidFill>
                  <a:schemeClr val="accent4"/>
                </a:solidFill>
                <a:uFill>
                  <a:solidFill>
                    <a:srgbClr val="002D62"/>
                  </a:solidFill>
                </a:u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tabLst>
                <a:tab pos="10284627" algn="l"/>
              </a:tabLst>
            </a:pPr>
            <a:r>
              <a:rPr lang="fr-CA" sz="4267" cap="none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en-CA" sz="4267" cap="none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C4D59C3-E520-43DE-A277-F4A7E7FA1F88}"/>
              </a:ext>
            </a:extLst>
          </p:cNvPr>
          <p:cNvGrpSpPr/>
          <p:nvPr/>
        </p:nvGrpSpPr>
        <p:grpSpPr>
          <a:xfrm>
            <a:off x="195691" y="3524689"/>
            <a:ext cx="4107820" cy="2741616"/>
            <a:chOff x="838708" y="2509978"/>
            <a:chExt cx="3240001" cy="2160000"/>
          </a:xfrm>
        </p:grpSpPr>
        <p:pic>
          <p:nvPicPr>
            <p:cNvPr id="1032" name="Picture 8" descr="Asteon zientzia begi-bistan #242 - Zientzia Kaiera">
              <a:extLst>
                <a:ext uri="{FF2B5EF4-FFF2-40B4-BE49-F238E27FC236}">
                  <a16:creationId xmlns:a16="http://schemas.microsoft.com/office/drawing/2014/main" id="{DE59EEFF-8968-4BF5-8D18-49A6B4612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708" y="2509978"/>
              <a:ext cx="3240001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itle 8">
              <a:extLst>
                <a:ext uri="{FF2B5EF4-FFF2-40B4-BE49-F238E27FC236}">
                  <a16:creationId xmlns:a16="http://schemas.microsoft.com/office/drawing/2014/main" id="{0130AFA1-9F80-4D87-9A11-51A72777CACD}"/>
                </a:ext>
              </a:extLst>
            </p:cNvPr>
            <p:cNvSpPr txBox="1">
              <a:spLocks/>
            </p:cNvSpPr>
            <p:nvPr/>
          </p:nvSpPr>
          <p:spPr>
            <a:xfrm>
              <a:off x="2848113" y="2639950"/>
              <a:ext cx="684628" cy="476008"/>
            </a:xfrm>
            <a:prstGeom prst="rect">
              <a:avLst/>
            </a:prstGeom>
          </p:spPr>
          <p:txBody>
            <a:bodyPr anchor="b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000" b="1" u="none" kern="1200" cap="all" baseline="0">
                  <a:solidFill>
                    <a:schemeClr val="accent4"/>
                  </a:solidFill>
                  <a:uFill>
                    <a:solidFill>
                      <a:srgbClr val="002D62"/>
                    </a:solidFill>
                  </a:u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pPr algn="ctr">
                <a:tabLst>
                  <a:tab pos="10284627" algn="l"/>
                </a:tabLst>
              </a:pPr>
              <a:r>
                <a:rPr lang="fr-CA" sz="4267" cap="none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</a:t>
              </a:r>
              <a:endParaRPr lang="en-CA" sz="4267" cap="none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8" name="Title 8">
              <a:extLst>
                <a:ext uri="{FF2B5EF4-FFF2-40B4-BE49-F238E27FC236}">
                  <a16:creationId xmlns:a16="http://schemas.microsoft.com/office/drawing/2014/main" id="{339EB83A-709D-4752-AB3E-7F62A3C60977}"/>
                </a:ext>
              </a:extLst>
            </p:cNvPr>
            <p:cNvSpPr txBox="1">
              <a:spLocks/>
            </p:cNvSpPr>
            <p:nvPr/>
          </p:nvSpPr>
          <p:spPr>
            <a:xfrm>
              <a:off x="1264902" y="2568742"/>
              <a:ext cx="684628" cy="476008"/>
            </a:xfrm>
            <a:prstGeom prst="rect">
              <a:avLst/>
            </a:prstGeom>
          </p:spPr>
          <p:txBody>
            <a:bodyPr anchor="b" anchorCtr="0"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2000" b="1" u="none" kern="1200" cap="all" baseline="0">
                  <a:solidFill>
                    <a:schemeClr val="accent4"/>
                  </a:solidFill>
                  <a:uFill>
                    <a:solidFill>
                      <a:srgbClr val="002D62"/>
                    </a:solidFill>
                  </a:u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</a:lstStyle>
            <a:p>
              <a:pPr algn="ctr">
                <a:tabLst>
                  <a:tab pos="10284627" algn="l"/>
                </a:tabLst>
              </a:pPr>
              <a:r>
                <a:rPr lang="fr-CA" sz="4267" cap="none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</a:t>
              </a:r>
              <a:endParaRPr lang="en-CA" sz="4267" cap="none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" name="Title 8">
            <a:extLst>
              <a:ext uri="{FF2B5EF4-FFF2-40B4-BE49-F238E27FC236}">
                <a16:creationId xmlns:a16="http://schemas.microsoft.com/office/drawing/2014/main" id="{02E42FD0-45AD-3057-CCEA-C33B15D6903C}"/>
              </a:ext>
            </a:extLst>
          </p:cNvPr>
          <p:cNvSpPr txBox="1">
            <a:spLocks/>
          </p:cNvSpPr>
          <p:nvPr/>
        </p:nvSpPr>
        <p:spPr>
          <a:xfrm>
            <a:off x="1271977" y="375390"/>
            <a:ext cx="912837" cy="634677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000" b="1" u="none" kern="1200" cap="all" baseline="0">
                <a:solidFill>
                  <a:schemeClr val="accent4"/>
                </a:solidFill>
                <a:uFill>
                  <a:solidFill>
                    <a:srgbClr val="002D62"/>
                  </a:solidFill>
                </a:u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tabLst>
                <a:tab pos="10284627" algn="l"/>
              </a:tabLst>
            </a:pPr>
            <a:r>
              <a:rPr lang="fr-CA" sz="4267" cap="none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endParaRPr lang="en-CA" sz="4267" cap="none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3398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Unexpected Journey Screenshots for Windows - MobyGames">
            <a:extLst>
              <a:ext uri="{FF2B5EF4-FFF2-40B4-BE49-F238E27FC236}">
                <a16:creationId xmlns:a16="http://schemas.microsoft.com/office/drawing/2014/main" id="{067EC69F-7569-442E-9314-7D31BA1B49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0"/>
          <a:stretch/>
        </p:blipFill>
        <p:spPr bwMode="auto">
          <a:xfrm>
            <a:off x="3334872" y="181270"/>
            <a:ext cx="8594164" cy="61678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5">
            <a:extLst>
              <a:ext uri="{FF2B5EF4-FFF2-40B4-BE49-F238E27FC236}">
                <a16:creationId xmlns:a16="http://schemas.microsoft.com/office/drawing/2014/main" id="{4C0DDBDB-FDED-4AEA-938F-4E667AE95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65" y="2780137"/>
            <a:ext cx="3015248" cy="648863"/>
          </a:xfrm>
        </p:spPr>
        <p:txBody>
          <a:bodyPr>
            <a:normAutofit fontScale="90000"/>
          </a:bodyPr>
          <a:lstStyle/>
          <a:p>
            <a:pPr algn="ctr"/>
            <a:r>
              <a:rPr lang="fr-CA" sz="2800" dirty="0">
                <a:solidFill>
                  <a:schemeClr val="accent2"/>
                </a:solidFill>
                <a:latin typeface="Candara" panose="020E0502030303020204" pitchFamily="34" charset="0"/>
              </a:rPr>
              <a:t>20 différences</a:t>
            </a:r>
            <a:br>
              <a:rPr lang="fr-CA" sz="2800" dirty="0">
                <a:solidFill>
                  <a:schemeClr val="accent2"/>
                </a:solidFill>
              </a:rPr>
            </a:br>
            <a:r>
              <a:rPr lang="fr-CA" sz="2800" dirty="0">
                <a:solidFill>
                  <a:schemeClr val="accent2"/>
                </a:solidFill>
                <a:latin typeface="Candara" panose="020E0502030303020204" pitchFamily="34" charset="0"/>
              </a:rPr>
              <a:t>à trouver</a:t>
            </a:r>
            <a:endParaRPr lang="en-CA" sz="2800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32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A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56B8D01-9F80-4B60-A5F0-09599B81B9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0863" y="174174"/>
            <a:ext cx="5902476" cy="590247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F29D6D3-B680-4CE3-959C-881DCB07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878" y="2780137"/>
            <a:ext cx="4620208" cy="971731"/>
          </a:xfrm>
        </p:spPr>
        <p:txBody>
          <a:bodyPr>
            <a:normAutofit/>
          </a:bodyPr>
          <a:lstStyle/>
          <a:p>
            <a:pPr algn="ctr">
              <a:tabLst>
                <a:tab pos="10284627" algn="l"/>
              </a:tabLst>
            </a:pPr>
            <a:r>
              <a:rPr lang="fr-CA" sz="2800" cap="none" dirty="0">
                <a:solidFill>
                  <a:schemeClr val="accent2"/>
                </a:solidFill>
                <a:latin typeface="Candara" panose="020E0502030303020204" pitchFamily="34" charset="0"/>
              </a:rPr>
              <a:t>Es-tu bon en calcul?</a:t>
            </a:r>
            <a:br>
              <a:rPr lang="fr-CA" sz="2800" cap="none" dirty="0">
                <a:solidFill>
                  <a:schemeClr val="accent2"/>
                </a:solidFill>
                <a:latin typeface="Candara" panose="020E0502030303020204" pitchFamily="34" charset="0"/>
              </a:rPr>
            </a:br>
            <a:r>
              <a:rPr lang="fr-CA" sz="2800" cap="none" dirty="0">
                <a:solidFill>
                  <a:schemeClr val="accent2"/>
                </a:solidFill>
                <a:latin typeface="Candara" panose="020E0502030303020204" pitchFamily="34" charset="0"/>
              </a:rPr>
              <a:t>Attention aux pièges…</a:t>
            </a:r>
            <a:endParaRPr lang="en-CA" sz="2800" cap="none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1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F29D6D3-B680-4CE3-959C-881DCB07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10284627" algn="l"/>
              </a:tabLst>
            </a:pPr>
            <a:r>
              <a:rPr lang="fr-CA" sz="2400" cap="none" dirty="0">
                <a:solidFill>
                  <a:schemeClr val="accent2"/>
                </a:solidFill>
                <a:latin typeface="Candara" panose="020E0502030303020204" pitchFamily="34" charset="0"/>
              </a:rPr>
              <a:t>Quelle citation t’inspire le plus aujourd’hui et pourquoi?</a:t>
            </a:r>
            <a:endParaRPr lang="en-CA" sz="2400" cap="none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B91DFE-D943-4827-BC0B-AF537A0D5DBF}"/>
              </a:ext>
            </a:extLst>
          </p:cNvPr>
          <p:cNvSpPr/>
          <p:nvPr/>
        </p:nvSpPr>
        <p:spPr>
          <a:xfrm>
            <a:off x="281923" y="1140292"/>
            <a:ext cx="3643305" cy="1335280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2000" tIns="192000" rIns="192000" bIns="192000" anchor="ctr" anchorCtr="0">
            <a:noAutofit/>
          </a:bodyPr>
          <a:lstStyle/>
          <a:p>
            <a:pPr algn="ctr" fontAlgn="base"/>
            <a:r>
              <a:rPr lang="fr-FR" i="1" dirty="0">
                <a:solidFill>
                  <a:srgbClr val="3A3A3A"/>
                </a:solidFill>
                <a:latin typeface="Open Sans"/>
              </a:rPr>
              <a:t>« Les entreprises qui réussissent sont celles qui ont une âme »</a:t>
            </a:r>
            <a:br>
              <a:rPr lang="fr-FR" i="1" dirty="0">
                <a:solidFill>
                  <a:srgbClr val="3A3A3A"/>
                </a:solidFill>
                <a:latin typeface="Open Sans"/>
              </a:rPr>
            </a:br>
            <a:r>
              <a:rPr lang="fr-FR" dirty="0">
                <a:solidFill>
                  <a:srgbClr val="3A3A3A"/>
                </a:solidFill>
                <a:latin typeface="Open Sans"/>
              </a:rPr>
              <a:t>— Jean-Louis Brault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206B18-6DE9-4BA5-83DE-279E9995211F}"/>
              </a:ext>
            </a:extLst>
          </p:cNvPr>
          <p:cNvSpPr/>
          <p:nvPr/>
        </p:nvSpPr>
        <p:spPr>
          <a:xfrm>
            <a:off x="5006233" y="1013717"/>
            <a:ext cx="6914330" cy="191902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92000" tIns="192000" rIns="192000" bIns="192000" anchor="ctr" anchorCtr="0">
            <a:noAutofit/>
          </a:bodyPr>
          <a:lstStyle/>
          <a:p>
            <a:pPr algn="ctr" fontAlgn="base"/>
            <a:r>
              <a:rPr lang="fr-FR" i="1" dirty="0">
                <a:solidFill>
                  <a:schemeClr val="bg1"/>
                </a:solidFill>
                <a:latin typeface="Open Sans"/>
              </a:rPr>
              <a:t>« Le leadership concerne l'empathie. Il s'agit d'avoir la capacité d'être en relation et de se connecter avec les gens dans le but d'inspirer et d'autonomiser leur vie.»</a:t>
            </a:r>
            <a:br>
              <a:rPr lang="fr-FR" i="1" dirty="0">
                <a:solidFill>
                  <a:schemeClr val="bg1"/>
                </a:solidFill>
                <a:latin typeface="Open Sans"/>
              </a:rPr>
            </a:br>
            <a:r>
              <a:rPr lang="fr-FR" dirty="0">
                <a:solidFill>
                  <a:schemeClr val="bg1"/>
                </a:solidFill>
                <a:latin typeface="Open Sans"/>
              </a:rPr>
              <a:t>— </a:t>
            </a:r>
            <a:r>
              <a:rPr lang="fr-FR" dirty="0" err="1">
                <a:solidFill>
                  <a:schemeClr val="bg1"/>
                </a:solidFill>
                <a:latin typeface="Open Sans"/>
              </a:rPr>
              <a:t>Oprah</a:t>
            </a:r>
            <a:r>
              <a:rPr lang="fr-FR" dirty="0">
                <a:solidFill>
                  <a:schemeClr val="bg1"/>
                </a:solidFill>
                <a:latin typeface="Open Sans"/>
              </a:rPr>
              <a:t> Winfrey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9B6417-ECFB-4964-A31C-A009C72A8335}"/>
              </a:ext>
            </a:extLst>
          </p:cNvPr>
          <p:cNvSpPr/>
          <p:nvPr/>
        </p:nvSpPr>
        <p:spPr>
          <a:xfrm>
            <a:off x="3178096" y="3151322"/>
            <a:ext cx="6067137" cy="1231107"/>
          </a:xfrm>
          <a:prstGeom prst="rect">
            <a:avLst/>
          </a:prstGeom>
          <a:solidFill>
            <a:schemeClr val="accent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2000" tIns="192000" rIns="192000" bIns="192000" anchor="ctr" anchorCtr="0">
            <a:noAutofit/>
          </a:bodyPr>
          <a:lstStyle/>
          <a:p>
            <a:pPr fontAlgn="base"/>
            <a:r>
              <a:rPr lang="fr-FR" i="1" dirty="0">
                <a:solidFill>
                  <a:schemeClr val="bg1"/>
                </a:solidFill>
                <a:latin typeface="Open Sans"/>
              </a:rPr>
              <a:t>« Se réunir est un début, rester ensemble est un progrès, travailler ensemble est la réussite »</a:t>
            </a:r>
            <a:br>
              <a:rPr lang="fr-FR" i="1" dirty="0">
                <a:solidFill>
                  <a:schemeClr val="bg1"/>
                </a:solidFill>
                <a:latin typeface="Open Sans"/>
              </a:rPr>
            </a:br>
            <a:r>
              <a:rPr lang="fr-FR" dirty="0">
                <a:solidFill>
                  <a:schemeClr val="bg1"/>
                </a:solidFill>
                <a:latin typeface="Open Sans"/>
              </a:rPr>
              <a:t>— Henry Ford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560CE2-74BA-4509-B176-D3DCD846C92B}"/>
              </a:ext>
            </a:extLst>
          </p:cNvPr>
          <p:cNvSpPr/>
          <p:nvPr/>
        </p:nvSpPr>
        <p:spPr>
          <a:xfrm>
            <a:off x="290795" y="4636402"/>
            <a:ext cx="5572467" cy="1574801"/>
          </a:xfrm>
          <a:prstGeom prst="rect">
            <a:avLst/>
          </a:prstGeom>
          <a:solidFill>
            <a:schemeClr val="accent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2000" tIns="192000" rIns="192000" bIns="192000" anchor="ctr" anchorCtr="0">
            <a:noAutofit/>
          </a:bodyPr>
          <a:lstStyle/>
          <a:p>
            <a:pPr fontAlgn="base"/>
            <a:r>
              <a:rPr lang="fr-FR" i="1" dirty="0">
                <a:solidFill>
                  <a:schemeClr val="bg1"/>
                </a:solidFill>
                <a:latin typeface="Open Sans"/>
              </a:rPr>
              <a:t>« Les difficultés ne sont pas faites pour abattre, mais pour être abattues »</a:t>
            </a:r>
            <a:br>
              <a:rPr lang="fr-FR" i="1" dirty="0">
                <a:solidFill>
                  <a:schemeClr val="bg1"/>
                </a:solidFill>
                <a:latin typeface="Open Sans"/>
              </a:rPr>
            </a:br>
            <a:r>
              <a:rPr lang="fr-FR" dirty="0">
                <a:solidFill>
                  <a:schemeClr val="bg1"/>
                </a:solidFill>
                <a:latin typeface="Open Sans"/>
              </a:rPr>
              <a:t>— Charles de Montalembert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3C4972-2326-4C87-BC69-D955AB259C37}"/>
              </a:ext>
            </a:extLst>
          </p:cNvPr>
          <p:cNvSpPr/>
          <p:nvPr/>
        </p:nvSpPr>
        <p:spPr>
          <a:xfrm>
            <a:off x="7013796" y="4808248"/>
            <a:ext cx="4858059" cy="1231108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2000" tIns="192000" rIns="192000" bIns="192000" anchor="ctr" anchorCtr="0">
            <a:noAutofit/>
          </a:bodyPr>
          <a:lstStyle/>
          <a:p>
            <a:pPr fontAlgn="base"/>
            <a:r>
              <a:rPr lang="fr-FR" i="1" dirty="0">
                <a:solidFill>
                  <a:srgbClr val="3A3A3A"/>
                </a:solidFill>
                <a:latin typeface="Open Sans"/>
              </a:rPr>
              <a:t>« Le projet est le brouillon de l’avenir. Parfois, il faut à l’avenir des centaines de brouillons »</a:t>
            </a:r>
            <a:br>
              <a:rPr lang="fr-FR" i="1" dirty="0">
                <a:solidFill>
                  <a:srgbClr val="3A3A3A"/>
                </a:solidFill>
                <a:latin typeface="Open Sans"/>
              </a:rPr>
            </a:br>
            <a:r>
              <a:rPr lang="fr-FR" dirty="0">
                <a:solidFill>
                  <a:srgbClr val="3A3A3A"/>
                </a:solidFill>
                <a:latin typeface="Open Sans"/>
              </a:rPr>
              <a:t>— Jules Renard</a:t>
            </a:r>
          </a:p>
        </p:txBody>
      </p:sp>
    </p:spTree>
    <p:extLst>
      <p:ext uri="{BB962C8B-B14F-4D97-AF65-F5344CB8AC3E}">
        <p14:creationId xmlns:p14="http://schemas.microsoft.com/office/powerpoint/2010/main" val="195788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F29D6D3-B680-4CE3-959C-881DCB07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10284627" algn="l"/>
              </a:tabLst>
            </a:pPr>
            <a:r>
              <a:rPr lang="fr-CA" sz="2400" cap="none" dirty="0">
                <a:solidFill>
                  <a:schemeClr val="accent2"/>
                </a:solidFill>
                <a:latin typeface="Candara" panose="020E0502030303020204" pitchFamily="34" charset="0"/>
              </a:rPr>
              <a:t>Quelle citation t’inspire le plus aujourd’hui et pourquoi?</a:t>
            </a:r>
            <a:endParaRPr lang="en-CA" sz="2400" cap="none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B91DFE-D943-4827-BC0B-AF537A0D5DBF}"/>
              </a:ext>
            </a:extLst>
          </p:cNvPr>
          <p:cNvSpPr/>
          <p:nvPr/>
        </p:nvSpPr>
        <p:spPr>
          <a:xfrm>
            <a:off x="495970" y="1387948"/>
            <a:ext cx="5281479" cy="1478313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2000" tIns="192000" rIns="192000" bIns="192000" anchor="ctr" anchorCtr="0">
            <a:noAutofit/>
          </a:bodyPr>
          <a:lstStyle/>
          <a:p>
            <a:pPr algn="ctr" fontAlgn="base"/>
            <a:r>
              <a:rPr lang="fr-FR" dirty="0">
                <a:solidFill>
                  <a:schemeClr val="bg1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 J'ai appris à toujours entreprendre des choses que je n'avais jamais faites auparavant.</a:t>
            </a:r>
            <a:br>
              <a:rPr lang="fr-FR" dirty="0">
                <a:solidFill>
                  <a:schemeClr val="bg1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fr-FR" dirty="0">
                <a:solidFill>
                  <a:schemeClr val="bg1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croissance et le confort ne coexistent pas. » </a:t>
            </a:r>
          </a:p>
          <a:p>
            <a:pPr algn="ctr" fontAlgn="base"/>
            <a:r>
              <a:rPr lang="fr-FR" dirty="0">
                <a:solidFill>
                  <a:schemeClr val="bg1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Virginia </a:t>
            </a:r>
            <a:r>
              <a:rPr lang="fr-FR" dirty="0" err="1">
                <a:solidFill>
                  <a:schemeClr val="bg1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Romerty</a:t>
            </a:r>
            <a:endParaRPr lang="fr-FR" dirty="0">
              <a:solidFill>
                <a:schemeClr val="bg1"/>
              </a:solidFill>
              <a:latin typeface="Aptos" panose="020B00040202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206B18-6DE9-4BA5-83DE-279E9995211F}"/>
              </a:ext>
            </a:extLst>
          </p:cNvPr>
          <p:cNvSpPr/>
          <p:nvPr/>
        </p:nvSpPr>
        <p:spPr>
          <a:xfrm>
            <a:off x="6312528" y="5063542"/>
            <a:ext cx="5175183" cy="1017310"/>
          </a:xfrm>
          <a:prstGeom prst="rect">
            <a:avLst/>
          </a:prstGeom>
          <a:solidFill>
            <a:schemeClr val="accent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2000" tIns="192000" rIns="192000" bIns="192000" anchor="ctr" anchorCtr="0">
            <a:noAutofit/>
          </a:bodyPr>
          <a:lstStyle/>
          <a:p>
            <a:pPr algn="ctr" fontAlgn="base"/>
            <a:r>
              <a:rPr lang="fr-FR" dirty="0"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 Quand vous avez besoin d'innover, collaborez » </a:t>
            </a:r>
          </a:p>
          <a:p>
            <a:pPr algn="ctr" fontAlgn="base"/>
            <a:r>
              <a:rPr lang="fr-FR" dirty="0"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Marissa Mayer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9B6417-ECFB-4964-A31C-A009C72A8335}"/>
              </a:ext>
            </a:extLst>
          </p:cNvPr>
          <p:cNvSpPr/>
          <p:nvPr/>
        </p:nvSpPr>
        <p:spPr>
          <a:xfrm>
            <a:off x="4398746" y="3178120"/>
            <a:ext cx="6169794" cy="1231107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2000" tIns="192000" rIns="192000" bIns="192000" anchor="ctr" anchorCtr="0">
            <a:noAutofit/>
          </a:bodyPr>
          <a:lstStyle/>
          <a:p>
            <a:pPr algn="ctr" fontAlgn="base"/>
            <a:r>
              <a:rPr lang="fr-FR" dirty="0"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 La meilleure façon de prédire l'avenir est de le créer. » </a:t>
            </a:r>
          </a:p>
          <a:p>
            <a:pPr algn="ctr" fontAlgn="base"/>
            <a:r>
              <a:rPr lang="fr-FR" dirty="0"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Peter Drucker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560CE2-74BA-4509-B176-D3DCD846C92B}"/>
              </a:ext>
            </a:extLst>
          </p:cNvPr>
          <p:cNvSpPr/>
          <p:nvPr/>
        </p:nvSpPr>
        <p:spPr>
          <a:xfrm>
            <a:off x="290796" y="4636402"/>
            <a:ext cx="5281480" cy="1574801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2000" tIns="192000" rIns="192000" bIns="192000" anchor="ctr" anchorCtr="0">
            <a:noAutofit/>
          </a:bodyPr>
          <a:lstStyle/>
          <a:p>
            <a:pPr algn="ctr" fontAlgn="base"/>
            <a:r>
              <a:rPr lang="fr-FR" dirty="0"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 La chose la plus précieuse que vous puissiez fabriquer est une erreur - vous ne pouvez rien apprendre en étant parfait. »</a:t>
            </a:r>
          </a:p>
          <a:p>
            <a:pPr algn="ctr" fontAlgn="base"/>
            <a:r>
              <a:rPr lang="fr-FR" dirty="0"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Adam Osborne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3C4972-2326-4C87-BC69-D955AB259C37}"/>
              </a:ext>
            </a:extLst>
          </p:cNvPr>
          <p:cNvSpPr/>
          <p:nvPr/>
        </p:nvSpPr>
        <p:spPr>
          <a:xfrm>
            <a:off x="6104207" y="1143284"/>
            <a:ext cx="5591823" cy="1557036"/>
          </a:xfrm>
          <a:prstGeom prst="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192000" tIns="192000" rIns="192000" bIns="192000" anchor="ctr" anchorCtr="0">
            <a:noAutofit/>
          </a:bodyPr>
          <a:lstStyle/>
          <a:p>
            <a:pPr algn="ctr" fontAlgn="base"/>
            <a:r>
              <a:rPr lang="fr-FR" dirty="0">
                <a:solidFill>
                  <a:schemeClr val="accent1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 Le plus gros risque est de ne prendre aucun risque. Dans un monde qui change très rapidement, la seule stratégie garantie pour échouer est de ne pas prendre de risques. »</a:t>
            </a:r>
          </a:p>
          <a:p>
            <a:pPr algn="ctr" fontAlgn="base"/>
            <a:r>
              <a:rPr lang="fr-FR" dirty="0">
                <a:solidFill>
                  <a:schemeClr val="accent1"/>
                </a:solidFill>
                <a:latin typeface="Aptos" panose="020B00040202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Mark Zuckerberg</a:t>
            </a:r>
          </a:p>
        </p:txBody>
      </p:sp>
    </p:spTree>
    <p:extLst>
      <p:ext uri="{BB962C8B-B14F-4D97-AF65-F5344CB8AC3E}">
        <p14:creationId xmlns:p14="http://schemas.microsoft.com/office/powerpoint/2010/main" val="415827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The Best kites and Best Kites for Kids of 2020: Own The Yard">
            <a:extLst>
              <a:ext uri="{FF2B5EF4-FFF2-40B4-BE49-F238E27FC236}">
                <a16:creationId xmlns:a16="http://schemas.microsoft.com/office/drawing/2014/main" id="{7B999D96-1160-4B9F-A2E5-8ED09BA68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9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DB7ED1A5-4ACB-4AEA-9A32-DBA09B38A366}"/>
              </a:ext>
            </a:extLst>
          </p:cNvPr>
          <p:cNvSpPr txBox="1">
            <a:spLocks/>
          </p:cNvSpPr>
          <p:nvPr/>
        </p:nvSpPr>
        <p:spPr>
          <a:xfrm>
            <a:off x="168044" y="6051273"/>
            <a:ext cx="11855911" cy="713678"/>
          </a:xfrm>
          <a:prstGeom prst="rect">
            <a:avLst/>
          </a:prstGeom>
          <a:solidFill>
            <a:srgbClr val="FFFFFF"/>
          </a:solidFill>
        </p:spPr>
        <p:txBody>
          <a:bodyPr vert="horz" lIns="96000" tIns="96000" rIns="96000" bIns="96000" anchor="ctr" anchorCtr="0"/>
          <a:lstStyle>
            <a:lvl1pPr marL="0" indent="0" algn="r" defTabSz="457200" rtl="0" eaLnBrk="1" latinLnBrk="0" hangingPunct="1">
              <a:lnSpc>
                <a:spcPct val="70000"/>
              </a:lnSpc>
              <a:spcBef>
                <a:spcPts val="0"/>
              </a:spcBef>
              <a:buFontTx/>
              <a:buNone/>
              <a:defRPr sz="2500" b="1" i="0" kern="1200" cap="all" baseline="0">
                <a:solidFill>
                  <a:srgbClr val="005766"/>
                </a:solidFill>
                <a:latin typeface="Calibri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CA" sz="2400" b="0" i="1" cap="none" dirty="0">
                <a:solidFill>
                  <a:schemeClr val="accent2"/>
                </a:solidFill>
                <a:latin typeface="Candara" panose="020E0502030303020204" pitchFamily="34" charset="0"/>
              </a:rPr>
              <a:t>Quelle partie de ce texte t’inspire et pourquoi?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1739C5-756D-4807-B576-E7546FDF5CFC}"/>
              </a:ext>
            </a:extLst>
          </p:cNvPr>
          <p:cNvSpPr/>
          <p:nvPr/>
        </p:nvSpPr>
        <p:spPr>
          <a:xfrm>
            <a:off x="571500" y="115351"/>
            <a:ext cx="11421717" cy="6137724"/>
          </a:xfrm>
          <a:prstGeom prst="rect">
            <a:avLst/>
          </a:prstGeom>
        </p:spPr>
        <p:txBody>
          <a:bodyPr wrap="square" numCol="2">
            <a:noAutofit/>
          </a:bodyPr>
          <a:lstStyle/>
          <a:p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un enfant vit dans la critique,</a:t>
            </a: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apprend à condamner.</a:t>
            </a: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un enfant vit dans l’hostilité,</a:t>
            </a: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apprend à se battre.</a:t>
            </a: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un enfant vit dans le ridicule,</a:t>
            </a: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apprend à être gêné.</a:t>
            </a: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un enfant vit dans la honte,</a:t>
            </a: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apprend à se sentir coupable.</a:t>
            </a: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un enfant vit dans la tolérance,</a:t>
            </a: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apprend à être patient</a:t>
            </a: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un enfant vit dans l’encouragement,</a:t>
            </a: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apprend à être confiant.</a:t>
            </a: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fr-FR" sz="2133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un enfant vit dans la motivation,</a:t>
            </a: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apprend à se faire valoir.</a:t>
            </a: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un enfant vit dans la loyauté,</a:t>
            </a: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apprend la justice.</a:t>
            </a: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un enfant vit dans la sécurité,</a:t>
            </a: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apprend la foi</a:t>
            </a: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un enfant vit dans l’approbation,</a:t>
            </a: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apprend à s’aimer.</a:t>
            </a: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 un enfant vit dans</a:t>
            </a: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l’acceptation et l’amitié,</a:t>
            </a: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apprend à trouver l’amour</a:t>
            </a: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dans le monde.</a:t>
            </a: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 Dorothy Law Nolte.</a:t>
            </a:r>
            <a:br>
              <a:rPr lang="fr-FR" sz="16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CA" sz="2133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3B58A7E1-EC18-493C-820E-AA03D92DF2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3" b="19774"/>
          <a:stretch/>
        </p:blipFill>
        <p:spPr>
          <a:xfrm>
            <a:off x="949828" y="6078789"/>
            <a:ext cx="2894627" cy="65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8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June's Journey - Hidden Object Mystery Game: Chapter 69 - The ...">
            <a:extLst>
              <a:ext uri="{FF2B5EF4-FFF2-40B4-BE49-F238E27FC236}">
                <a16:creationId xmlns:a16="http://schemas.microsoft.com/office/drawing/2014/main" id="{9BD2952A-FC3B-49B9-898D-EBB73ACCE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DB7ED1A5-4ACB-4AEA-9A32-DBA09B38A366}"/>
              </a:ext>
            </a:extLst>
          </p:cNvPr>
          <p:cNvSpPr txBox="1">
            <a:spLocks/>
          </p:cNvSpPr>
          <p:nvPr/>
        </p:nvSpPr>
        <p:spPr>
          <a:xfrm>
            <a:off x="137307" y="6255833"/>
            <a:ext cx="11855911" cy="520270"/>
          </a:xfrm>
          <a:prstGeom prst="rect">
            <a:avLst/>
          </a:prstGeom>
          <a:solidFill>
            <a:srgbClr val="FFFFFF"/>
          </a:solidFill>
        </p:spPr>
        <p:txBody>
          <a:bodyPr vert="horz" lIns="96000" tIns="96000" rIns="96000" bIns="96000" anchor="ctr" anchorCtr="0"/>
          <a:lstStyle>
            <a:lvl1pPr marL="0" indent="0" algn="r" defTabSz="457200" rtl="0" eaLnBrk="1" latinLnBrk="0" hangingPunct="1">
              <a:lnSpc>
                <a:spcPct val="70000"/>
              </a:lnSpc>
              <a:spcBef>
                <a:spcPts val="0"/>
              </a:spcBef>
              <a:buFontTx/>
              <a:buNone/>
              <a:defRPr sz="2500" b="1" i="0" kern="1200" cap="all" baseline="0">
                <a:solidFill>
                  <a:srgbClr val="005766"/>
                </a:solidFill>
                <a:latin typeface="Calibri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CA" sz="2400" b="0" i="1" cap="none" dirty="0">
                <a:solidFill>
                  <a:schemeClr val="accent2"/>
                </a:solidFill>
                <a:latin typeface="Candara" panose="020E0502030303020204" pitchFamily="34" charset="0"/>
              </a:rPr>
              <a:t>Choisissez un objet qui vous interpelle et expliquez votre choix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2D52DFE9-69C5-4431-ADEE-EBD3195684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3" b="19774"/>
          <a:stretch/>
        </p:blipFill>
        <p:spPr>
          <a:xfrm>
            <a:off x="559535" y="6287830"/>
            <a:ext cx="2005245" cy="45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3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442D8-1D6C-4B24-9A14-6DE171272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sz="2800" cap="none" dirty="0">
                <a:solidFill>
                  <a:schemeClr val="accent2"/>
                </a:solidFill>
                <a:latin typeface="Candara" panose="020E0502030303020204" pitchFamily="34" charset="0"/>
              </a:rPr>
              <a:t>Invente une analogie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36308-A23F-45E4-9022-0493A1625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725" y="1890212"/>
            <a:ext cx="10515600" cy="4351338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Clr>
                <a:schemeClr val="accent1"/>
              </a:buClr>
              <a:buAutoNum type="arabicPeriod"/>
            </a:pPr>
            <a:r>
              <a:rPr lang="fr-CA" sz="2800" b="0" dirty="0">
                <a:solidFill>
                  <a:schemeClr val="tx1"/>
                </a:solidFill>
              </a:rPr>
              <a:t>Choisis un objet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AutoNum type="arabicPeriod"/>
            </a:pPr>
            <a:r>
              <a:rPr lang="fr-CA" sz="2800" b="0" dirty="0">
                <a:solidFill>
                  <a:schemeClr val="tx1"/>
                </a:solidFill>
              </a:rPr>
              <a:t>Fais une description de ses caractéristiques,</a:t>
            </a:r>
            <a:br>
              <a:rPr lang="fr-CA" sz="2800" b="0" dirty="0">
                <a:solidFill>
                  <a:schemeClr val="tx1"/>
                </a:solidFill>
              </a:rPr>
            </a:br>
            <a:r>
              <a:rPr lang="fr-CA" sz="2800" b="0" dirty="0">
                <a:solidFill>
                  <a:schemeClr val="tx1"/>
                </a:solidFill>
              </a:rPr>
              <a:t>de son utilité, de ses défauts ou de ses dangers</a:t>
            </a:r>
          </a:p>
          <a:p>
            <a:pPr marL="457200" indent="-457200">
              <a:lnSpc>
                <a:spcPct val="150000"/>
              </a:lnSpc>
              <a:buClr>
                <a:schemeClr val="accent1"/>
              </a:buClr>
              <a:buAutoNum type="arabicPeriod"/>
            </a:pPr>
            <a:r>
              <a:rPr lang="fr-CA" sz="2800" b="0" dirty="0">
                <a:solidFill>
                  <a:schemeClr val="tx1"/>
                </a:solidFill>
              </a:rPr>
              <a:t>Fais un lien avec le thème de notre rencontre</a:t>
            </a:r>
          </a:p>
        </p:txBody>
      </p:sp>
      <p:pic>
        <p:nvPicPr>
          <p:cNvPr id="5" name="Picture 2" descr="🧞 Genie Emoji">
            <a:extLst>
              <a:ext uri="{FF2B5EF4-FFF2-40B4-BE49-F238E27FC236}">
                <a16:creationId xmlns:a16="http://schemas.microsoft.com/office/drawing/2014/main" id="{6F7D2F16-559D-484F-87CB-B8B6B216E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474" y="1279889"/>
            <a:ext cx="4003312" cy="400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5175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F29D6D3-B680-4CE3-959C-881DCB07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10284627" algn="l"/>
              </a:tabLst>
            </a:pPr>
            <a:r>
              <a:rPr lang="fr-CA" sz="2400" i="1" cap="none" dirty="0">
                <a:solidFill>
                  <a:schemeClr val="accent2"/>
                </a:solidFill>
                <a:latin typeface="Candara" panose="020E0502030303020204" pitchFamily="34" charset="0"/>
              </a:rPr>
              <a:t>Décrire avec des mots et des graphiques la collaboration…</a:t>
            </a:r>
            <a:endParaRPr lang="en-CA" sz="2400" i="1" cap="none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31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es 4 types de mensonges que nous, parents, utilisons avec nos enfants.">
            <a:extLst>
              <a:ext uri="{FF2B5EF4-FFF2-40B4-BE49-F238E27FC236}">
                <a16:creationId xmlns:a16="http://schemas.microsoft.com/office/drawing/2014/main" id="{73D198C8-3FE6-4004-86C3-F1593E5F1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87" y="457648"/>
            <a:ext cx="5686696" cy="28433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5AD1CFF-87FD-45A7-948B-E17AC47BB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064" y="3632419"/>
            <a:ext cx="8840309" cy="242431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defTabSz="6858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fr-CA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Pense à 3 énoncés qui parlent de toi (A, B et C): 2 sont vrais et le 3</a:t>
            </a:r>
            <a:r>
              <a:rPr lang="fr-CA" altLang="en-US" sz="20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ème</a:t>
            </a:r>
            <a:r>
              <a:rPr lang="fr-CA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est faux</a:t>
            </a:r>
          </a:p>
          <a:p>
            <a:pPr marL="342900" indent="-342900" defTabSz="6858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fr-CA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Plus les déclarations sont uniques ou bizarres, mieux c'est!</a:t>
            </a:r>
          </a:p>
          <a:p>
            <a:pPr marL="342900" indent="-342900" defTabSz="6858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fr-CA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Évite les énoncés du style « j'aime la crème glacée »</a:t>
            </a:r>
          </a:p>
          <a:p>
            <a:pPr marL="342900" indent="-342900" defTabSz="6858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fr-CA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 partages tes trois énoncés avec le groupe</a:t>
            </a:r>
          </a:p>
          <a:p>
            <a:pPr marL="342900" indent="-342900" defTabSz="685800"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fr-CA" alt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 autres votent pour la déclaration qui à leur avis est un mensonge</a:t>
            </a:r>
          </a:p>
        </p:txBody>
      </p:sp>
    </p:spTree>
    <p:extLst>
      <p:ext uri="{BB962C8B-B14F-4D97-AF65-F5344CB8AC3E}">
        <p14:creationId xmlns:p14="http://schemas.microsoft.com/office/powerpoint/2010/main" val="48644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50CB0EB-83B0-4CBC-A12E-290368E7010F}"/>
              </a:ext>
            </a:extLst>
          </p:cNvPr>
          <p:cNvSpPr txBox="1"/>
          <p:nvPr/>
        </p:nvSpPr>
        <p:spPr>
          <a:xfrm>
            <a:off x="3660009" y="3957399"/>
            <a:ext cx="422446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267" b="1" i="1">
                <a:solidFill>
                  <a:schemeClr val="tx2"/>
                </a:solidFill>
              </a:rPr>
              <a:t>Coach</a:t>
            </a:r>
            <a:r>
              <a:rPr lang="fr-CA" sz="2400" i="1">
                <a:solidFill>
                  <a:schemeClr val="tx2"/>
                </a:solidFill>
              </a:rPr>
              <a:t> certifié </a:t>
            </a:r>
            <a:r>
              <a:rPr lang="fr-CA" sz="2800" b="1" i="1">
                <a:solidFill>
                  <a:schemeClr val="tx2"/>
                </a:solidFill>
              </a:rPr>
              <a:t>ICF</a:t>
            </a:r>
            <a:endParaRPr lang="en-CA" sz="2400" b="1" i="1">
              <a:solidFill>
                <a:schemeClr val="tx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B44CFD-5665-483F-9ADE-569C66D9E64E}"/>
              </a:ext>
            </a:extLst>
          </p:cNvPr>
          <p:cNvSpPr txBox="1"/>
          <p:nvPr/>
        </p:nvSpPr>
        <p:spPr>
          <a:xfrm>
            <a:off x="7215376" y="338601"/>
            <a:ext cx="40290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i="1">
                <a:solidFill>
                  <a:schemeClr val="accent2"/>
                </a:solidFill>
              </a:rPr>
              <a:t>Éveilleur de Leadership</a:t>
            </a:r>
            <a:endParaRPr lang="en-CA" sz="4400" b="1" i="1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117787-E9F7-47DC-80C2-51EF622E0185}"/>
              </a:ext>
            </a:extLst>
          </p:cNvPr>
          <p:cNvSpPr txBox="1"/>
          <p:nvPr/>
        </p:nvSpPr>
        <p:spPr>
          <a:xfrm>
            <a:off x="3210119" y="2198288"/>
            <a:ext cx="4224468" cy="115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267" b="1" i="1">
                <a:solidFill>
                  <a:schemeClr val="tx2"/>
                </a:solidFill>
              </a:rPr>
              <a:t>Concepteur</a:t>
            </a:r>
            <a:br>
              <a:rPr lang="fr-CA" sz="2667" i="1">
                <a:solidFill>
                  <a:schemeClr val="tx2"/>
                </a:solidFill>
              </a:rPr>
            </a:br>
            <a:r>
              <a:rPr lang="fr-CA" sz="2667" i="1">
                <a:solidFill>
                  <a:schemeClr val="tx2"/>
                </a:solidFill>
              </a:rPr>
              <a:t>d’ateliers de développement</a:t>
            </a:r>
            <a:endParaRPr lang="en-CA" sz="2667" i="1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7B0DB8-A2DA-4CC4-ABAA-9CFA86D352C3}"/>
              </a:ext>
            </a:extLst>
          </p:cNvPr>
          <p:cNvSpPr txBox="1"/>
          <p:nvPr/>
        </p:nvSpPr>
        <p:spPr>
          <a:xfrm>
            <a:off x="1166147" y="1278844"/>
            <a:ext cx="296433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267" b="1" i="1">
                <a:solidFill>
                  <a:schemeClr val="tx2"/>
                </a:solidFill>
              </a:rPr>
              <a:t>Formateur</a:t>
            </a:r>
            <a:endParaRPr lang="en-CA" sz="2800" b="1" i="1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6AD811-57C7-4B2A-9B94-AA399B1F95CE}"/>
              </a:ext>
            </a:extLst>
          </p:cNvPr>
          <p:cNvSpPr txBox="1"/>
          <p:nvPr/>
        </p:nvSpPr>
        <p:spPr>
          <a:xfrm>
            <a:off x="9229889" y="5193230"/>
            <a:ext cx="2646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i="1">
                <a:solidFill>
                  <a:schemeClr val="accent1"/>
                </a:solidFill>
              </a:rPr>
              <a:t>Maîtrise en finances</a:t>
            </a:r>
            <a:br>
              <a:rPr lang="fr-CA" sz="2000" i="1">
                <a:solidFill>
                  <a:schemeClr val="accent1"/>
                </a:solidFill>
              </a:rPr>
            </a:br>
            <a:r>
              <a:rPr lang="fr-CA" sz="2000" i="1">
                <a:solidFill>
                  <a:schemeClr val="accent1"/>
                </a:solidFill>
              </a:rPr>
              <a:t>et banques</a:t>
            </a:r>
            <a:endParaRPr lang="en-CA" sz="2000" i="1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EEEF3D-AF29-4455-A513-9EE1C1911709}"/>
              </a:ext>
            </a:extLst>
          </p:cNvPr>
          <p:cNvSpPr txBox="1"/>
          <p:nvPr/>
        </p:nvSpPr>
        <p:spPr>
          <a:xfrm>
            <a:off x="8635258" y="4081662"/>
            <a:ext cx="26465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i="1">
                <a:solidFill>
                  <a:schemeClr val="accent1"/>
                </a:solidFill>
              </a:rPr>
              <a:t>Études en gestion et administration</a:t>
            </a:r>
            <a:endParaRPr lang="en-CA" sz="2400" i="1">
              <a:solidFill>
                <a:schemeClr val="accent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14CF15-1225-4EC5-83AC-8714CBF27DB9}"/>
              </a:ext>
            </a:extLst>
          </p:cNvPr>
          <p:cNvSpPr txBox="1"/>
          <p:nvPr/>
        </p:nvSpPr>
        <p:spPr>
          <a:xfrm>
            <a:off x="7752184" y="2429936"/>
            <a:ext cx="3967512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667" i="1">
                <a:solidFill>
                  <a:schemeClr val="accent1"/>
                </a:solidFill>
              </a:rPr>
              <a:t>Expérience de +20 ans</a:t>
            </a:r>
          </a:p>
          <a:p>
            <a:pPr algn="ctr"/>
            <a:r>
              <a:rPr lang="fr-CA" sz="2667" i="1">
                <a:solidFill>
                  <a:schemeClr val="accent1"/>
                </a:solidFill>
              </a:rPr>
              <a:t>dans le développement</a:t>
            </a:r>
            <a:br>
              <a:rPr lang="fr-CA" sz="2667" i="1">
                <a:solidFill>
                  <a:schemeClr val="accent1"/>
                </a:solidFill>
              </a:rPr>
            </a:br>
            <a:r>
              <a:rPr lang="fr-CA" sz="2667" i="1">
                <a:solidFill>
                  <a:schemeClr val="accent1"/>
                </a:solidFill>
              </a:rPr>
              <a:t>des compétences</a:t>
            </a:r>
            <a:endParaRPr lang="en-CA" sz="2133" i="1">
              <a:solidFill>
                <a:schemeClr val="accent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ECA0C3-7063-430B-B965-C916513BC82C}"/>
              </a:ext>
            </a:extLst>
          </p:cNvPr>
          <p:cNvSpPr txBox="1"/>
          <p:nvPr/>
        </p:nvSpPr>
        <p:spPr>
          <a:xfrm>
            <a:off x="668443" y="5726680"/>
            <a:ext cx="5060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i="1">
                <a:solidFill>
                  <a:schemeClr val="accent2"/>
                </a:solidFill>
              </a:rPr>
              <a:t>Jorj Helou </a:t>
            </a:r>
            <a:r>
              <a:rPr lang="fr-CA" sz="3200" i="1">
                <a:solidFill>
                  <a:schemeClr val="accent2"/>
                </a:solidFill>
              </a:rPr>
              <a:t>CRHA, PCC</a:t>
            </a:r>
            <a:endParaRPr lang="en-CA" sz="3600" i="1">
              <a:solidFill>
                <a:schemeClr val="accent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C1F388-0D54-8603-75E4-5CE4D1AF6718}"/>
              </a:ext>
            </a:extLst>
          </p:cNvPr>
          <p:cNvSpPr txBox="1"/>
          <p:nvPr/>
        </p:nvSpPr>
        <p:spPr>
          <a:xfrm>
            <a:off x="2533504" y="420419"/>
            <a:ext cx="370651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267" b="1" i="1">
                <a:solidFill>
                  <a:schemeClr val="tx2"/>
                </a:solidFill>
              </a:rPr>
              <a:t>Conférencier</a:t>
            </a:r>
            <a:endParaRPr lang="en-CA" sz="2800" b="1" i="1">
              <a:solidFill>
                <a:schemeClr val="tx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C91905-5087-129F-457A-298D80735B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7" t="9175" r="4570" b="57324"/>
          <a:stretch/>
        </p:blipFill>
        <p:spPr bwMode="auto">
          <a:xfrm>
            <a:off x="668443" y="2951021"/>
            <a:ext cx="2679429" cy="2679429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95899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D Fake Window View Green Grass Garden Landscape Self-Adhesive PVC Wall  Stickers, Wall Stickers &amp; Murals - Amazon Canada">
            <a:extLst>
              <a:ext uri="{FF2B5EF4-FFF2-40B4-BE49-F238E27FC236}">
                <a16:creationId xmlns:a16="http://schemas.microsoft.com/office/drawing/2014/main" id="{C5582513-5FE0-4AD4-8A39-2937FCFECB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5" b="8639"/>
          <a:stretch/>
        </p:blipFill>
        <p:spPr bwMode="auto">
          <a:xfrm>
            <a:off x="20" y="-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281B1DB-3B0F-4C42-9A49-816647E00AA4}"/>
              </a:ext>
            </a:extLst>
          </p:cNvPr>
          <p:cNvSpPr txBox="1">
            <a:spLocks/>
          </p:cNvSpPr>
          <p:nvPr/>
        </p:nvSpPr>
        <p:spPr>
          <a:xfrm>
            <a:off x="168044" y="5922169"/>
            <a:ext cx="11855911" cy="842782"/>
          </a:xfrm>
          <a:prstGeom prst="rect">
            <a:avLst/>
          </a:prstGeom>
          <a:solidFill>
            <a:srgbClr val="FFFFFF"/>
          </a:solidFill>
        </p:spPr>
        <p:txBody>
          <a:bodyPr vert="horz" lIns="96000" tIns="96000" rIns="96000" bIns="96000" anchor="ctr" anchorCtr="0"/>
          <a:lstStyle>
            <a:lvl1pPr marL="0" indent="0" algn="r" defTabSz="457200" rtl="0" eaLnBrk="1" latinLnBrk="0" hangingPunct="1">
              <a:lnSpc>
                <a:spcPct val="70000"/>
              </a:lnSpc>
              <a:spcBef>
                <a:spcPts val="0"/>
              </a:spcBef>
              <a:buFontTx/>
              <a:buNone/>
              <a:defRPr sz="2500" b="1" i="0" kern="1200" cap="all" baseline="0">
                <a:solidFill>
                  <a:srgbClr val="005766"/>
                </a:solidFill>
                <a:latin typeface="Calibri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28975" algn="ctr">
              <a:lnSpc>
                <a:spcPct val="100000"/>
              </a:lnSpc>
              <a:tabLst>
                <a:tab pos="10284627" algn="l"/>
              </a:tabLst>
            </a:pPr>
            <a:r>
              <a:rPr lang="fr-FR" sz="2400" i="1" cap="none" dirty="0">
                <a:solidFill>
                  <a:schemeClr val="accent2"/>
                </a:solidFill>
                <a:latin typeface="Candara" panose="020E0502030303020204" pitchFamily="34" charset="0"/>
              </a:rPr>
              <a:t>Regarde</a:t>
            </a:r>
            <a:r>
              <a:rPr lang="fr-FR" sz="2400" b="1" i="1" cap="none" dirty="0">
                <a:solidFill>
                  <a:schemeClr val="accent2"/>
                </a:solidFill>
                <a:latin typeface="Candara" panose="020E0502030303020204" pitchFamily="34" charset="0"/>
              </a:rPr>
              <a:t> par ta fenêtre.</a:t>
            </a:r>
            <a:br>
              <a:rPr lang="fr-FR" sz="2400" b="1" i="1" cap="none" dirty="0">
                <a:solidFill>
                  <a:schemeClr val="accent2"/>
                </a:solidFill>
                <a:latin typeface="Candara" panose="020E0502030303020204" pitchFamily="34" charset="0"/>
              </a:rPr>
            </a:br>
            <a:r>
              <a:rPr lang="fr-FR" sz="2400" b="1" i="1" cap="none" dirty="0">
                <a:solidFill>
                  <a:schemeClr val="accent2"/>
                </a:solidFill>
                <a:latin typeface="Candara" panose="020E0502030303020204" pitchFamily="34" charset="0"/>
              </a:rPr>
              <a:t>Que vois-tu? Qu’apprécies-tu?</a:t>
            </a:r>
          </a:p>
        </p:txBody>
      </p:sp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C1DA9F54-B1CB-4658-8912-0C7CA6EA64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3" b="19774"/>
          <a:stretch/>
        </p:blipFill>
        <p:spPr>
          <a:xfrm>
            <a:off x="871246" y="6014237"/>
            <a:ext cx="2894627" cy="65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237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huffle Card Games">
            <a:extLst>
              <a:ext uri="{FF2B5EF4-FFF2-40B4-BE49-F238E27FC236}">
                <a16:creationId xmlns:a16="http://schemas.microsoft.com/office/drawing/2014/main" id="{50944FA9-EEB6-40D6-BFC4-D2D5F7A5F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98623"/>
            <a:ext cx="48768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A98D6-652E-4396-A8C3-7B2CC00672F8}"/>
              </a:ext>
            </a:extLst>
          </p:cNvPr>
          <p:cNvSpPr txBox="1">
            <a:spLocks/>
          </p:cNvSpPr>
          <p:nvPr/>
        </p:nvSpPr>
        <p:spPr>
          <a:xfrm>
            <a:off x="678729" y="4355184"/>
            <a:ext cx="11272765" cy="17527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5000"/>
              <a:buFont typeface="Arial" panose="020B0604020202020204" pitchFamily="34" charset="0"/>
              <a:buAutoNum type="arabicPeriod"/>
            </a:pPr>
            <a:r>
              <a:rPr lang="fr-CA" sz="2400" dirty="0"/>
              <a:t>Partage en confidentialité une affirmation surprenante sur vous avec le facilitateur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5000"/>
              <a:buFont typeface="Arial" panose="020B0604020202020204" pitchFamily="34" charset="0"/>
              <a:buAutoNum type="arabicPeriod"/>
            </a:pPr>
            <a:r>
              <a:rPr lang="fr-CA" sz="2400" dirty="0"/>
              <a:t>Le facilitateur va lire les affirmations sans mentionner le nom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Clr>
                <a:schemeClr val="accent1"/>
              </a:buClr>
              <a:buSzPct val="105000"/>
              <a:buFont typeface="Arial" panose="020B0604020202020204" pitchFamily="34" charset="0"/>
              <a:buAutoNum type="arabicPeriod"/>
            </a:pPr>
            <a:r>
              <a:rPr lang="fr-CA" sz="2400" dirty="0"/>
              <a:t>Trouve la personne</a:t>
            </a:r>
          </a:p>
        </p:txBody>
      </p:sp>
    </p:spTree>
    <p:extLst>
      <p:ext uri="{BB962C8B-B14F-4D97-AF65-F5344CB8AC3E}">
        <p14:creationId xmlns:p14="http://schemas.microsoft.com/office/powerpoint/2010/main" val="19304501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F09F5115-B127-485A-9D0C-8EE131C9E055}"/>
              </a:ext>
            </a:extLst>
          </p:cNvPr>
          <p:cNvSpPr txBox="1">
            <a:spLocks/>
          </p:cNvSpPr>
          <p:nvPr/>
        </p:nvSpPr>
        <p:spPr>
          <a:xfrm>
            <a:off x="578072" y="1837396"/>
            <a:ext cx="3955828" cy="22253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10284627" algn="l"/>
              </a:tabLst>
            </a:pPr>
            <a:r>
              <a:rPr lang="fr-CA" sz="3200" dirty="0">
                <a:solidFill>
                  <a:schemeClr val="accent1"/>
                </a:solidFill>
                <a:latin typeface="Candara" panose="020E0502030303020204" pitchFamily="34" charset="0"/>
              </a:rPr>
              <a:t>Les 3 premiers mots que tu trouves prédisent ton été</a:t>
            </a:r>
          </a:p>
          <a:p>
            <a:pPr algn="ctr">
              <a:tabLst>
                <a:tab pos="10284627" algn="l"/>
              </a:tabLst>
            </a:pPr>
            <a:endParaRPr lang="fr-CA" sz="2800" i="1" dirty="0">
              <a:solidFill>
                <a:schemeClr val="accent2"/>
              </a:solidFill>
              <a:latin typeface="Candara" panose="020E0502030303020204" pitchFamily="34" charset="0"/>
            </a:endParaRPr>
          </a:p>
          <a:p>
            <a:pPr algn="ctr">
              <a:tabLst>
                <a:tab pos="10284627" algn="l"/>
              </a:tabLst>
            </a:pPr>
            <a:r>
              <a:rPr lang="fr-CA" sz="2400" i="1" dirty="0">
                <a:solidFill>
                  <a:schemeClr val="tx2"/>
                </a:solidFill>
                <a:latin typeface="Candara" panose="020E0502030303020204" pitchFamily="34" charset="0"/>
              </a:rPr>
              <a:t>Écris-les par clavardage</a:t>
            </a:r>
            <a:endParaRPr lang="en-CA" sz="2400" i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pic>
        <p:nvPicPr>
          <p:cNvPr id="1030" name="Picture 6" descr="WORD SEARCH || EN – Ford Family Fun">
            <a:extLst>
              <a:ext uri="{FF2B5EF4-FFF2-40B4-BE49-F238E27FC236}">
                <a16:creationId xmlns:a16="http://schemas.microsoft.com/office/drawing/2014/main" id="{87C397F6-7B8B-EF93-ECAB-737A81853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05748" y="-317500"/>
            <a:ext cx="5628622" cy="728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2F51C4D-C5BA-A759-3E17-FC5807A9950E}"/>
              </a:ext>
            </a:extLst>
          </p:cNvPr>
          <p:cNvGraphicFramePr>
            <a:graphicFrameLocks noGrp="1"/>
          </p:cNvGraphicFramePr>
          <p:nvPr/>
        </p:nvGraphicFramePr>
        <p:xfrm>
          <a:off x="4962918" y="101599"/>
          <a:ext cx="7076685" cy="63378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1779">
                  <a:extLst>
                    <a:ext uri="{9D8B030D-6E8A-4147-A177-3AD203B41FA5}">
                      <a16:colId xmlns:a16="http://schemas.microsoft.com/office/drawing/2014/main" val="2201412535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1816894178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1388372732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947088072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3296907308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184321711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3688994613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977862784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1955807779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1060962597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2635355064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1483522740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1603496079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1805815182"/>
                    </a:ext>
                  </a:extLst>
                </a:gridCol>
                <a:gridCol w="471779">
                  <a:extLst>
                    <a:ext uri="{9D8B030D-6E8A-4147-A177-3AD203B41FA5}">
                      <a16:colId xmlns:a16="http://schemas.microsoft.com/office/drawing/2014/main" val="2690758985"/>
                    </a:ext>
                  </a:extLst>
                </a:gridCol>
              </a:tblGrid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P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O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M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B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B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S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B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C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H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O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C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O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L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T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920630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O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I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C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I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O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F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U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R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C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C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C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C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513804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M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S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I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S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X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C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N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I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G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R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H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H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0365593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M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S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M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S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V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Y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U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S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I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R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8884637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O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O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T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C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B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C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R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I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I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I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T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0767798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C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U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N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N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O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S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H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C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 dirty="0">
                          <a:effectLst/>
                        </a:rPr>
                        <a:t>A</a:t>
                      </a:r>
                      <a:endParaRPr lang="fr-CA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L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B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 dirty="0">
                          <a:effectLst/>
                        </a:rPr>
                        <a:t>L</a:t>
                      </a:r>
                      <a:endParaRPr lang="fr-CA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N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S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C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796338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H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C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C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T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R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C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O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T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R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L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H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4827753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H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U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R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U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L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N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T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637650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V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M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G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J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I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R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O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C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T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X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M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0097244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R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I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P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N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V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U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S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V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I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U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U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P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270687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O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M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O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U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S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S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S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P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S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P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I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521101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U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N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S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L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D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T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O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O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G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020201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I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U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X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R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V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I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O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N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T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T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U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N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435487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L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Z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V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O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I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T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U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R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S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T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U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L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O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182337"/>
                  </a:ext>
                </a:extLst>
              </a:tr>
              <a:tr h="422524"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L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O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U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P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O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R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I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G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N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L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A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C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>
                          <a:effectLst/>
                        </a:rPr>
                        <a:t>E</a:t>
                      </a:r>
                      <a:endParaRPr lang="fr-CA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CA" sz="2000" b="1" u="none" strike="noStrike" dirty="0">
                          <a:effectLst/>
                        </a:rPr>
                        <a:t>N</a:t>
                      </a:r>
                      <a:endParaRPr lang="fr-CA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91" marR="8791" marT="8791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5306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38766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0188FFF-A22F-4B9D-A7C5-E2F7A227BE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" t="16977" r="6448" b="9165"/>
          <a:stretch/>
        </p:blipFill>
        <p:spPr>
          <a:xfrm>
            <a:off x="4716967" y="667525"/>
            <a:ext cx="6091897" cy="5151865"/>
          </a:xfrm>
          <a:prstGeom prst="rect">
            <a:avLst/>
          </a:prstGeom>
        </p:spPr>
      </p:pic>
      <p:sp>
        <p:nvSpPr>
          <p:cNvPr id="4" name="Title 8">
            <a:extLst>
              <a:ext uri="{FF2B5EF4-FFF2-40B4-BE49-F238E27FC236}">
                <a16:creationId xmlns:a16="http://schemas.microsoft.com/office/drawing/2014/main" id="{F09F5115-B127-485A-9D0C-8EE131C9E055}"/>
              </a:ext>
            </a:extLst>
          </p:cNvPr>
          <p:cNvSpPr txBox="1">
            <a:spLocks/>
          </p:cNvSpPr>
          <p:nvPr/>
        </p:nvSpPr>
        <p:spPr>
          <a:xfrm>
            <a:off x="578072" y="1837396"/>
            <a:ext cx="3451847" cy="222531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10284627" algn="l"/>
              </a:tabLst>
            </a:pPr>
            <a:r>
              <a:rPr lang="fr-CA" sz="2800" dirty="0">
                <a:solidFill>
                  <a:schemeClr val="accent2"/>
                </a:solidFill>
                <a:latin typeface="Candara" panose="020E0502030303020204" pitchFamily="34" charset="0"/>
              </a:rPr>
              <a:t>Les 2 premiers mots que tu trouves prédisent ton été</a:t>
            </a:r>
          </a:p>
          <a:p>
            <a:pPr algn="ctr">
              <a:tabLst>
                <a:tab pos="10284627" algn="l"/>
              </a:tabLst>
            </a:pPr>
            <a:endParaRPr lang="fr-CA" sz="2800" i="1" dirty="0">
              <a:solidFill>
                <a:schemeClr val="accent2"/>
              </a:solidFill>
              <a:latin typeface="Candara" panose="020E0502030303020204" pitchFamily="34" charset="0"/>
            </a:endParaRPr>
          </a:p>
          <a:p>
            <a:pPr algn="ctr">
              <a:tabLst>
                <a:tab pos="10284627" algn="l"/>
              </a:tabLst>
            </a:pPr>
            <a:r>
              <a:rPr lang="fr-CA" sz="2400" i="1" dirty="0">
                <a:solidFill>
                  <a:schemeClr val="accent2"/>
                </a:solidFill>
                <a:latin typeface="Candara" panose="020E0502030303020204" pitchFamily="34" charset="0"/>
              </a:rPr>
              <a:t>Écris-les par clavardage</a:t>
            </a:r>
            <a:endParaRPr lang="en-CA" sz="2400" i="1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4596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8">
            <a:extLst>
              <a:ext uri="{FF2B5EF4-FFF2-40B4-BE49-F238E27FC236}">
                <a16:creationId xmlns:a16="http://schemas.microsoft.com/office/drawing/2014/main" id="{F09F5115-B127-485A-9D0C-8EE131C9E055}"/>
              </a:ext>
            </a:extLst>
          </p:cNvPr>
          <p:cNvSpPr txBox="1">
            <a:spLocks/>
          </p:cNvSpPr>
          <p:nvPr/>
        </p:nvSpPr>
        <p:spPr>
          <a:xfrm>
            <a:off x="106585" y="1943399"/>
            <a:ext cx="3759361" cy="24781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10284627" algn="l"/>
              </a:tabLst>
            </a:pPr>
            <a:r>
              <a:rPr lang="fr-CA" sz="2800" i="1" dirty="0">
                <a:solidFill>
                  <a:schemeClr val="accent2"/>
                </a:solidFill>
                <a:latin typeface="Candara" panose="020E0502030303020204" pitchFamily="34" charset="0"/>
              </a:rPr>
              <a:t>Les 3 premiers mots que tu trouves définiront</a:t>
            </a:r>
            <a:br>
              <a:rPr lang="fr-CA" sz="2800" i="1" dirty="0">
                <a:solidFill>
                  <a:schemeClr val="accent2"/>
                </a:solidFill>
                <a:latin typeface="Candara" panose="020E0502030303020204" pitchFamily="34" charset="0"/>
              </a:rPr>
            </a:br>
            <a:r>
              <a:rPr lang="fr-CA" sz="2800" i="1" dirty="0">
                <a:solidFill>
                  <a:schemeClr val="accent2"/>
                </a:solidFill>
                <a:latin typeface="Candara" panose="020E0502030303020204" pitchFamily="34" charset="0"/>
              </a:rPr>
              <a:t>ta nouvelle année</a:t>
            </a:r>
          </a:p>
          <a:p>
            <a:pPr algn="ctr">
              <a:tabLst>
                <a:tab pos="10284627" algn="l"/>
              </a:tabLst>
            </a:pPr>
            <a:endParaRPr lang="fr-CA" sz="2800" i="1" dirty="0">
              <a:solidFill>
                <a:schemeClr val="accent2"/>
              </a:solidFill>
              <a:latin typeface="Candara" panose="020E0502030303020204" pitchFamily="34" charset="0"/>
            </a:endParaRPr>
          </a:p>
          <a:p>
            <a:pPr algn="ctr">
              <a:tabLst>
                <a:tab pos="10284627" algn="l"/>
              </a:tabLst>
            </a:pPr>
            <a:r>
              <a:rPr lang="fr-CA" sz="2800" b="1" i="1" dirty="0">
                <a:solidFill>
                  <a:schemeClr val="accent2"/>
                </a:solidFill>
                <a:latin typeface="Candara" panose="020E0502030303020204" pitchFamily="34" charset="0"/>
              </a:rPr>
              <a:t>Lesquels?</a:t>
            </a:r>
          </a:p>
          <a:p>
            <a:pPr algn="ctr">
              <a:tabLst>
                <a:tab pos="10284627" algn="l"/>
              </a:tabLst>
            </a:pPr>
            <a:r>
              <a:rPr lang="fr-CA" sz="2400" i="1" dirty="0">
                <a:solidFill>
                  <a:schemeClr val="accent2"/>
                </a:solidFill>
                <a:latin typeface="Candara" panose="020E0502030303020204" pitchFamily="34" charset="0"/>
              </a:rPr>
              <a:t>(à ton clavier – clavardage)</a:t>
            </a:r>
            <a:endParaRPr lang="en-CA" sz="2400" i="1" dirty="0">
              <a:solidFill>
                <a:schemeClr val="accent2"/>
              </a:solidFill>
              <a:latin typeface="Candara" panose="020E0502030303020204" pitchFamily="34" charset="0"/>
            </a:endParaRPr>
          </a:p>
        </p:txBody>
      </p:sp>
      <p:pic>
        <p:nvPicPr>
          <p:cNvPr id="1026" name="Picture 2" descr="Les 3 premiers mots que vous trouverez dans ces mots mêlés définiront votre nouvelle  année">
            <a:extLst>
              <a:ext uri="{FF2B5EF4-FFF2-40B4-BE49-F238E27FC236}">
                <a16:creationId xmlns:a16="http://schemas.microsoft.com/office/drawing/2014/main" id="{7BD89F8E-659D-BECD-7357-3E752AF28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" t="1072" r="1032" b="1884"/>
          <a:stretch/>
        </p:blipFill>
        <p:spPr bwMode="auto">
          <a:xfrm>
            <a:off x="4155311" y="613457"/>
            <a:ext cx="7836062" cy="5069713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6287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0980F-45EA-409D-86C2-7E8A19FB3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728" y="113122"/>
            <a:ext cx="10515600" cy="924683"/>
          </a:xfrm>
        </p:spPr>
        <p:txBody>
          <a:bodyPr>
            <a:normAutofit fontScale="90000"/>
          </a:bodyPr>
          <a:lstStyle/>
          <a:p>
            <a:pPr algn="ctr"/>
            <a:r>
              <a:rPr lang="fr-CA" sz="3200" b="1" dirty="0">
                <a:solidFill>
                  <a:schemeClr val="accent1"/>
                </a:solidFill>
                <a:latin typeface="Candara" panose="020E0502030303020204" pitchFamily="34" charset="0"/>
              </a:rPr>
              <a:t>Influencer c’est comme __________ ,</a:t>
            </a:r>
            <a:br>
              <a:rPr lang="fr-CA" sz="3200" b="1" dirty="0">
                <a:solidFill>
                  <a:schemeClr val="accent1"/>
                </a:solidFill>
                <a:latin typeface="Candara" panose="020E0502030303020204" pitchFamily="34" charset="0"/>
              </a:rPr>
            </a:br>
            <a:r>
              <a:rPr lang="fr-CA" sz="3200" b="1" dirty="0">
                <a:solidFill>
                  <a:schemeClr val="accent1"/>
                </a:solidFill>
                <a:latin typeface="Candara" panose="020E0502030303020204" pitchFamily="34" charset="0"/>
              </a:rPr>
              <a:t>il est essentiel de __________ .</a:t>
            </a:r>
            <a:endParaRPr lang="en-CA" sz="3200" b="1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D3ACA96-482B-4136-AFA3-38B9A2315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sz="2000" i="1" dirty="0"/>
              <a:t>Laissez-vous inspirer par les photos et complétez les phrases suivantes avec une analogie…</a:t>
            </a:r>
            <a:endParaRPr lang="en-CA" sz="2000" i="1" dirty="0"/>
          </a:p>
        </p:txBody>
      </p:sp>
      <p:pic>
        <p:nvPicPr>
          <p:cNvPr id="15362" name="Picture 2" descr="Music Conductor: What Does A Music Conductor Do?">
            <a:extLst>
              <a:ext uri="{FF2B5EF4-FFF2-40B4-BE49-F238E27FC236}">
                <a16:creationId xmlns:a16="http://schemas.microsoft.com/office/drawing/2014/main" id="{68E34A0F-3DCB-4FAB-B2E5-216AF5DA4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0" y="1251571"/>
            <a:ext cx="3993600" cy="24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Management des conflits">
            <a:extLst>
              <a:ext uri="{FF2B5EF4-FFF2-40B4-BE49-F238E27FC236}">
                <a16:creationId xmlns:a16="http://schemas.microsoft.com/office/drawing/2014/main" id="{5EEB6D28-A73F-4B7C-882D-7AF86CF8B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332" y="3883541"/>
            <a:ext cx="3736701" cy="24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Bear hug | Wildlife Photographer of the Year | Natural History Museum">
            <a:extLst>
              <a:ext uri="{FF2B5EF4-FFF2-40B4-BE49-F238E27FC236}">
                <a16:creationId xmlns:a16="http://schemas.microsoft.com/office/drawing/2014/main" id="{705749E2-B50A-4D1C-9B61-B90E95CA0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260" y="1251571"/>
            <a:ext cx="3743231" cy="24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The Value of Coordination - 80,000 Hours">
            <a:extLst>
              <a:ext uri="{FF2B5EF4-FFF2-40B4-BE49-F238E27FC236}">
                <a16:creationId xmlns:a16="http://schemas.microsoft.com/office/drawing/2014/main" id="{3358DAD9-F50F-4333-B5DD-FA76A3F49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49"/>
          <a:stretch/>
        </p:blipFill>
        <p:spPr bwMode="auto">
          <a:xfrm>
            <a:off x="4328524" y="1251571"/>
            <a:ext cx="3874093" cy="24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Afghanistan War | History, Combatants, Facts, &amp;amp; Timeline | Britannica">
            <a:extLst>
              <a:ext uri="{FF2B5EF4-FFF2-40B4-BE49-F238E27FC236}">
                <a16:creationId xmlns:a16="http://schemas.microsoft.com/office/drawing/2014/main" id="{7F334A9F-F208-4F3F-84C6-1CDCC6E1A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80" y="3883541"/>
            <a:ext cx="3742460" cy="24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3 Ways Playing Chess Can Help You Read People | Inc.com">
            <a:extLst>
              <a:ext uri="{FF2B5EF4-FFF2-40B4-BE49-F238E27FC236}">
                <a16:creationId xmlns:a16="http://schemas.microsoft.com/office/drawing/2014/main" id="{18AAB54B-A248-40C5-941C-0544EF86F4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7"/>
          <a:stretch/>
        </p:blipFill>
        <p:spPr bwMode="auto">
          <a:xfrm>
            <a:off x="7873626" y="3883541"/>
            <a:ext cx="4189864" cy="24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EAB21D1-B03E-41D4-822C-2C87F76FE66A}"/>
              </a:ext>
            </a:extLst>
          </p:cNvPr>
          <p:cNvSpPr/>
          <p:nvPr/>
        </p:nvSpPr>
        <p:spPr>
          <a:xfrm>
            <a:off x="328461" y="1251571"/>
            <a:ext cx="343683" cy="69756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3733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392F47-54E4-4F8D-8160-92EB1318EC0E}"/>
              </a:ext>
            </a:extLst>
          </p:cNvPr>
          <p:cNvSpPr/>
          <p:nvPr/>
        </p:nvSpPr>
        <p:spPr>
          <a:xfrm>
            <a:off x="4467210" y="1233933"/>
            <a:ext cx="343683" cy="69756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3733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594B6D-6EBE-4A22-83E1-331B9A14F127}"/>
              </a:ext>
            </a:extLst>
          </p:cNvPr>
          <p:cNvSpPr/>
          <p:nvPr/>
        </p:nvSpPr>
        <p:spPr>
          <a:xfrm>
            <a:off x="8458948" y="1233933"/>
            <a:ext cx="343683" cy="69756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3733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F5484-98F4-4BAE-8433-F0A931F381EA}"/>
              </a:ext>
            </a:extLst>
          </p:cNvPr>
          <p:cNvSpPr/>
          <p:nvPr/>
        </p:nvSpPr>
        <p:spPr>
          <a:xfrm>
            <a:off x="328461" y="3883541"/>
            <a:ext cx="343683" cy="69756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3733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4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CE3D76-F2E2-43FE-8CBB-513CCCA716F9}"/>
              </a:ext>
            </a:extLst>
          </p:cNvPr>
          <p:cNvSpPr/>
          <p:nvPr/>
        </p:nvSpPr>
        <p:spPr>
          <a:xfrm>
            <a:off x="4210880" y="3883773"/>
            <a:ext cx="343683" cy="69756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3733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2170F0-944F-4238-B835-964E17ACD21C}"/>
              </a:ext>
            </a:extLst>
          </p:cNvPr>
          <p:cNvSpPr/>
          <p:nvPr/>
        </p:nvSpPr>
        <p:spPr>
          <a:xfrm>
            <a:off x="8030776" y="3883541"/>
            <a:ext cx="343683" cy="697563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/>
            <a:r>
              <a:rPr lang="en-US" sz="3733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28691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F29D6D3-B680-4CE3-959C-881DCB07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45" y="2780137"/>
            <a:ext cx="4686195" cy="648863"/>
          </a:xfrm>
        </p:spPr>
        <p:txBody>
          <a:bodyPr>
            <a:normAutofit/>
          </a:bodyPr>
          <a:lstStyle/>
          <a:p>
            <a:pPr>
              <a:tabLst>
                <a:tab pos="10284370" algn="l"/>
              </a:tabLst>
            </a:pPr>
            <a:r>
              <a:rPr lang="fr-CA" sz="2400" i="1" cap="none" dirty="0">
                <a:solidFill>
                  <a:srgbClr val="FF0000"/>
                </a:solidFill>
                <a:latin typeface="Candara" panose="020E0502030303020204" pitchFamily="34" charset="0"/>
              </a:rPr>
              <a:t>Créons ensemble un acronyme…</a:t>
            </a:r>
            <a:endParaRPr lang="en-CA" sz="2400" i="1" cap="none" dirty="0">
              <a:solidFill>
                <a:schemeClr val="accent1"/>
              </a:solidFill>
              <a:latin typeface="Candara" panose="020E0502030303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AF13C4-BF74-4B5F-8E85-3914555BCC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4875" y="282804"/>
            <a:ext cx="5407095" cy="5788058"/>
          </a:xfrm>
        </p:spPr>
        <p:txBody>
          <a:bodyPr wrap="none">
            <a:noAutofit/>
          </a:bodyPr>
          <a:lstStyle/>
          <a:p>
            <a:pPr marL="0" indent="0">
              <a:lnSpc>
                <a:spcPct val="120000"/>
              </a:lnSpc>
              <a:spcAft>
                <a:spcPts val="600"/>
              </a:spcAft>
              <a:buNone/>
            </a:pPr>
            <a:r>
              <a:rPr lang="fr-CA" sz="4000" b="1" i="1" cap="none" dirty="0">
                <a:solidFill>
                  <a:schemeClr val="accent1"/>
                </a:solidFill>
                <a:latin typeface="Candara" panose="020E0502030303020204" pitchFamily="34" charset="0"/>
              </a:rPr>
              <a:t>F…</a:t>
            </a:r>
            <a:br>
              <a:rPr lang="fr-CA" sz="4000" b="1" i="1" cap="none" dirty="0">
                <a:solidFill>
                  <a:schemeClr val="accent1"/>
                </a:solidFill>
                <a:latin typeface="Candara" panose="020E0502030303020204" pitchFamily="34" charset="0"/>
              </a:rPr>
            </a:br>
            <a:r>
              <a:rPr lang="fr-CA" sz="4000" b="1" i="1" cap="none" dirty="0">
                <a:solidFill>
                  <a:schemeClr val="accent1"/>
                </a:solidFill>
                <a:latin typeface="Candara" panose="020E0502030303020204" pitchFamily="34" charset="0"/>
              </a:rPr>
              <a:t>E…</a:t>
            </a:r>
            <a:br>
              <a:rPr lang="fr-CA" sz="4000" b="1" i="1" cap="none" dirty="0">
                <a:solidFill>
                  <a:schemeClr val="accent1"/>
                </a:solidFill>
                <a:latin typeface="Candara" panose="020E0502030303020204" pitchFamily="34" charset="0"/>
              </a:rPr>
            </a:br>
            <a:r>
              <a:rPr lang="fr-CA" sz="4000" b="1" i="1" cap="none" dirty="0">
                <a:solidFill>
                  <a:schemeClr val="accent1"/>
                </a:solidFill>
                <a:latin typeface="Candara" panose="020E0502030303020204" pitchFamily="34" charset="0"/>
              </a:rPr>
              <a:t>E…</a:t>
            </a:r>
            <a:br>
              <a:rPr lang="fr-CA" sz="4000" b="1" i="1" cap="none" dirty="0">
                <a:solidFill>
                  <a:schemeClr val="accent1"/>
                </a:solidFill>
                <a:latin typeface="Candara" panose="020E0502030303020204" pitchFamily="34" charset="0"/>
              </a:rPr>
            </a:br>
            <a:r>
              <a:rPr lang="fr-CA" sz="4000" b="1" i="1" cap="none" dirty="0">
                <a:solidFill>
                  <a:schemeClr val="accent1"/>
                </a:solidFill>
                <a:latin typeface="Candara" panose="020E0502030303020204" pitchFamily="34" charset="0"/>
              </a:rPr>
              <a:t>D…</a:t>
            </a:r>
            <a:br>
              <a:rPr lang="fr-CA" sz="4000" b="1" i="1" cap="none" dirty="0">
                <a:solidFill>
                  <a:schemeClr val="accent1"/>
                </a:solidFill>
                <a:latin typeface="Candara" panose="020E0502030303020204" pitchFamily="34" charset="0"/>
              </a:rPr>
            </a:br>
            <a:r>
              <a:rPr lang="fr-CA" sz="4000" b="1" i="1" cap="none" dirty="0">
                <a:solidFill>
                  <a:schemeClr val="accent1"/>
                </a:solidFill>
                <a:latin typeface="Candara" panose="020E0502030303020204" pitchFamily="34" charset="0"/>
              </a:rPr>
              <a:t>B…</a:t>
            </a:r>
            <a:br>
              <a:rPr lang="fr-CA" sz="4000" b="1" i="1" cap="none" dirty="0">
                <a:solidFill>
                  <a:schemeClr val="accent1"/>
                </a:solidFill>
                <a:latin typeface="Candara" panose="020E0502030303020204" pitchFamily="34" charset="0"/>
              </a:rPr>
            </a:br>
            <a:r>
              <a:rPr lang="fr-CA" sz="4000" b="1" i="1" cap="none" dirty="0">
                <a:solidFill>
                  <a:schemeClr val="accent1"/>
                </a:solidFill>
                <a:latin typeface="Candara" panose="020E0502030303020204" pitchFamily="34" charset="0"/>
              </a:rPr>
              <a:t>A…</a:t>
            </a:r>
            <a:br>
              <a:rPr lang="fr-CA" sz="4000" b="1" i="1" cap="none" dirty="0">
                <a:solidFill>
                  <a:schemeClr val="accent1"/>
                </a:solidFill>
                <a:latin typeface="Candara" panose="020E0502030303020204" pitchFamily="34" charset="0"/>
              </a:rPr>
            </a:br>
            <a:r>
              <a:rPr lang="fr-CA" sz="4000" b="1" i="1" cap="none" dirty="0">
                <a:solidFill>
                  <a:schemeClr val="accent1"/>
                </a:solidFill>
                <a:latin typeface="Candara" panose="020E0502030303020204" pitchFamily="34" charset="0"/>
              </a:rPr>
              <a:t>C…</a:t>
            </a:r>
            <a:br>
              <a:rPr lang="fr-CA" sz="4000" b="1" i="1" cap="none" dirty="0">
                <a:solidFill>
                  <a:schemeClr val="accent1"/>
                </a:solidFill>
                <a:latin typeface="Candara" panose="020E0502030303020204" pitchFamily="34" charset="0"/>
              </a:rPr>
            </a:br>
            <a:r>
              <a:rPr lang="fr-CA" sz="4000" b="1" i="1" cap="none" dirty="0">
                <a:solidFill>
                  <a:schemeClr val="accent1"/>
                </a:solidFill>
                <a:latin typeface="Candara" panose="020E0502030303020204" pitchFamily="34" charset="0"/>
              </a:rPr>
              <a:t>K…</a:t>
            </a:r>
            <a:endParaRPr lang="en-CA" sz="4000" b="1" dirty="0"/>
          </a:p>
        </p:txBody>
      </p:sp>
    </p:spTree>
    <p:extLst>
      <p:ext uri="{BB962C8B-B14F-4D97-AF65-F5344CB8AC3E}">
        <p14:creationId xmlns:p14="http://schemas.microsoft.com/office/powerpoint/2010/main" val="228071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N WONDERING QUESTION - Jane Jackson Career">
            <a:extLst>
              <a:ext uri="{FF2B5EF4-FFF2-40B4-BE49-F238E27FC236}">
                <a16:creationId xmlns:a16="http://schemas.microsoft.com/office/drawing/2014/main" id="{BD50D953-EA94-5D75-53A9-85E20F245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r="6185"/>
          <a:stretch/>
        </p:blipFill>
        <p:spPr bwMode="auto">
          <a:xfrm flipH="1">
            <a:off x="1433808" y="933254"/>
            <a:ext cx="3625144" cy="553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1A1A6E-226F-25DF-8369-616E2579A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fr-CA" sz="3200" b="1" dirty="0">
                <a:solidFill>
                  <a:schemeClr val="accent1"/>
                </a:solidFill>
                <a:latin typeface="Candara" panose="020E0502030303020204" pitchFamily="34" charset="0"/>
              </a:rPr>
              <a:t>Préfères-tu…?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5143B-12DD-1DB8-5140-08E76F0E3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4424" y="641023"/>
            <a:ext cx="6495069" cy="5354424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2000"/>
              <a:buFont typeface="+mj-lt"/>
              <a:buAutoNum type="alphaLcPeriod"/>
            </a:pPr>
            <a:r>
              <a:rPr lang="fr-CA" sz="2400" b="1" i="0" dirty="0">
                <a:effectLst/>
              </a:rPr>
              <a:t>Préfères-tu </a:t>
            </a:r>
            <a:r>
              <a:rPr lang="fr-CA" sz="2400" i="0" dirty="0">
                <a:effectLst/>
              </a:rPr>
              <a:t>nager dans une piscine de sirop d'érable ou une piscine de sauce brune?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2000"/>
              <a:buFont typeface="+mj-lt"/>
              <a:buAutoNum type="alphaLcPeriod"/>
            </a:pPr>
            <a:endParaRPr lang="fr-CA" sz="2400" i="0" dirty="0">
              <a:effectLst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2000"/>
              <a:buFont typeface="+mj-lt"/>
              <a:buAutoNum type="alphaLcPeriod"/>
            </a:pPr>
            <a:r>
              <a:rPr lang="fr-CA" sz="2400" b="1" i="0" dirty="0">
                <a:effectLst/>
              </a:rPr>
              <a:t>Préfères-tu </a:t>
            </a:r>
            <a:r>
              <a:rPr lang="fr-CA" sz="2400" i="0" dirty="0">
                <a:effectLst/>
              </a:rPr>
              <a:t>ne regarder que des films romantiques ou que des films d'horreur 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2000"/>
              <a:buFont typeface="+mj-lt"/>
              <a:buAutoNum type="alphaLcPeriod"/>
            </a:pPr>
            <a:endParaRPr lang="fr-CA" sz="2400" i="0" dirty="0">
              <a:effectLst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2000"/>
              <a:buFont typeface="+mj-lt"/>
              <a:buAutoNum type="alphaLcPeriod"/>
            </a:pPr>
            <a:r>
              <a:rPr lang="fr-CA" sz="2400" b="1" i="0" dirty="0">
                <a:effectLst/>
              </a:rPr>
              <a:t>Préfères-tu </a:t>
            </a:r>
            <a:r>
              <a:rPr lang="fr-CA" sz="2400" i="0" dirty="0">
                <a:effectLst/>
              </a:rPr>
              <a:t>remonter le temps et rencontrer tes ancêtres ou avancer dans le temps et rencontrer tes arrière-petits-enfants ?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2000"/>
              <a:buFont typeface="+mj-lt"/>
              <a:buAutoNum type="alphaLcPeriod"/>
            </a:pPr>
            <a:endParaRPr lang="fr-CA" sz="2400" dirty="0"/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22000"/>
              <a:buFont typeface="+mj-lt"/>
              <a:buAutoNum type="alphaLcPeriod"/>
            </a:pPr>
            <a:r>
              <a:rPr lang="fr-CA" sz="2400" b="1" i="0" dirty="0">
                <a:effectLst/>
              </a:rPr>
              <a:t>Préfères-tu </a:t>
            </a:r>
            <a:r>
              <a:rPr lang="fr-FR" sz="2400" dirty="0"/>
              <a:t>être la personne la plus drôle ou la personne la plus intelligente?</a:t>
            </a:r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13700383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E70A26-F4C5-4B8C-9F44-474AD60F5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chemeClr val="accent1"/>
              </a:buClr>
              <a:buSzPct val="122000"/>
            </a:pPr>
            <a:r>
              <a:rPr lang="fr-CA" sz="1800" b="1" dirty="0"/>
              <a:t>Bande passante </a:t>
            </a:r>
            <a:r>
              <a:rPr lang="fr-CA" sz="1800" dirty="0"/>
              <a:t>(il est fortement recommandé de fermer les autres applications)</a:t>
            </a:r>
          </a:p>
          <a:p>
            <a:pPr>
              <a:buClr>
                <a:schemeClr val="accent1"/>
              </a:buClr>
              <a:buSzPct val="122000"/>
            </a:pPr>
            <a:r>
              <a:rPr lang="fr-CA" sz="1800" b="1" dirty="0"/>
              <a:t>Micros</a:t>
            </a:r>
            <a:r>
              <a:rPr lang="fr-CA" sz="1800" dirty="0"/>
              <a:t> (poser des questions, commenter, partager des idées)</a:t>
            </a:r>
          </a:p>
          <a:p>
            <a:pPr>
              <a:buClr>
                <a:schemeClr val="accent1"/>
              </a:buClr>
              <a:buSzPct val="122000"/>
            </a:pPr>
            <a:r>
              <a:rPr lang="fr-CA" sz="1800" b="1" dirty="0"/>
              <a:t>Lever la main</a:t>
            </a:r>
            <a:r>
              <a:rPr lang="fr-CA" sz="1800" dirty="0"/>
              <a:t> (pour demander de prendre la parole)</a:t>
            </a:r>
          </a:p>
          <a:p>
            <a:pPr>
              <a:buClr>
                <a:schemeClr val="accent1"/>
              </a:buClr>
              <a:buSzPct val="122000"/>
            </a:pPr>
            <a:r>
              <a:rPr lang="fr-CA" sz="1800" b="1" dirty="0"/>
              <a:t>Caméras</a:t>
            </a:r>
            <a:r>
              <a:rPr lang="fr-CA" sz="1800" dirty="0"/>
              <a:t> (activées SVP, sauf pour régler d’autres priorités)</a:t>
            </a:r>
          </a:p>
          <a:p>
            <a:pPr>
              <a:buClr>
                <a:schemeClr val="accent1"/>
              </a:buClr>
              <a:buSzPct val="122000"/>
            </a:pPr>
            <a:r>
              <a:rPr lang="fr-CA" sz="1800" dirty="0"/>
              <a:t>Sortir du mode plein écran et choisir </a:t>
            </a:r>
            <a:r>
              <a:rPr lang="fr-CA" sz="1800" b="1" dirty="0"/>
              <a:t>le mode galerie – cote à cote </a:t>
            </a:r>
            <a:r>
              <a:rPr lang="fr-CA" sz="1800" dirty="0"/>
              <a:t>(pour une vue optimale des autres participants)</a:t>
            </a:r>
          </a:p>
          <a:p>
            <a:pPr>
              <a:buClr>
                <a:schemeClr val="accent1"/>
              </a:buClr>
              <a:buSzPct val="122000"/>
            </a:pPr>
            <a:r>
              <a:rPr lang="fr-CA" sz="1800" b="1" dirty="0"/>
              <a:t>Clavardage</a:t>
            </a:r>
            <a:r>
              <a:rPr lang="fr-CA" sz="1800" dirty="0"/>
              <a:t> (à n’importe quel moment)</a:t>
            </a:r>
          </a:p>
          <a:p>
            <a:pPr>
              <a:buClr>
                <a:schemeClr val="accent1"/>
              </a:buClr>
              <a:buSzPct val="122000"/>
            </a:pPr>
            <a:r>
              <a:rPr lang="fr-CA" sz="1800" b="1" dirty="0"/>
              <a:t>Réactions</a:t>
            </a:r>
            <a:r>
              <a:rPr lang="fr-CA" sz="1800" dirty="0"/>
              <a:t> (reconnaitre et célébrer)</a:t>
            </a:r>
          </a:p>
          <a:p>
            <a:pPr>
              <a:buClr>
                <a:schemeClr val="accent1"/>
              </a:buClr>
              <a:buSzPct val="122000"/>
            </a:pPr>
            <a:r>
              <a:rPr lang="fr-CA" sz="1800" b="1" dirty="0"/>
              <a:t>Prendre des notes </a:t>
            </a:r>
            <a:r>
              <a:rPr lang="fr-CA" sz="1800" dirty="0"/>
              <a:t>(pour engager la réflexion et renforcer la rétention)</a:t>
            </a:r>
          </a:p>
        </p:txBody>
      </p:sp>
      <p:pic>
        <p:nvPicPr>
          <p:cNvPr id="2050" name="Picture 2" descr="How to Use Zoom While We're Trapped at Home For Online Classes and ...">
            <a:extLst>
              <a:ext uri="{FF2B5EF4-FFF2-40B4-BE49-F238E27FC236}">
                <a16:creationId xmlns:a16="http://schemas.microsoft.com/office/drawing/2014/main" id="{C32AA9D9-70EF-45C1-93DD-6E7E0E7A7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210" y="205822"/>
            <a:ext cx="1892865" cy="189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447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A506A-4157-C464-E91C-543C34428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E70A26-F4C5-4B8C-9F44-474AD60F5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906" y="2656331"/>
            <a:ext cx="10515600" cy="2868781"/>
          </a:xfrm>
        </p:spPr>
        <p:txBody>
          <a:bodyPr>
            <a:normAutofit/>
          </a:bodyPr>
          <a:lstStyle/>
          <a:p>
            <a:pPr>
              <a:buClr>
                <a:schemeClr val="accent1"/>
              </a:buClr>
              <a:buSzPct val="122000"/>
            </a:pPr>
            <a:r>
              <a:rPr lang="fr-CA" sz="2000" b="1" dirty="0"/>
              <a:t>Bande passante </a:t>
            </a:r>
            <a:r>
              <a:rPr lang="fr-CA" sz="2000" dirty="0"/>
              <a:t>(il est fortement recommandé de fermer les autres applications)</a:t>
            </a:r>
          </a:p>
          <a:p>
            <a:pPr>
              <a:buClr>
                <a:schemeClr val="accent1"/>
              </a:buClr>
              <a:buSzPct val="122000"/>
            </a:pPr>
            <a:r>
              <a:rPr lang="fr-CA" sz="2000" b="1" dirty="0"/>
              <a:t>Micros</a:t>
            </a:r>
            <a:r>
              <a:rPr lang="fr-CA" sz="2000" dirty="0"/>
              <a:t> (poser des questions, commenter, partager des idées)</a:t>
            </a:r>
          </a:p>
          <a:p>
            <a:pPr>
              <a:buClr>
                <a:schemeClr val="accent1"/>
              </a:buClr>
              <a:buSzPct val="122000"/>
            </a:pPr>
            <a:r>
              <a:rPr lang="fr-CA" sz="2000" b="1" dirty="0"/>
              <a:t>Lever la main</a:t>
            </a:r>
            <a:r>
              <a:rPr lang="fr-CA" sz="2000" dirty="0"/>
              <a:t> (pour demander de prendre la parole)</a:t>
            </a:r>
          </a:p>
          <a:p>
            <a:pPr>
              <a:buClr>
                <a:schemeClr val="accent1"/>
              </a:buClr>
              <a:buSzPct val="122000"/>
            </a:pPr>
            <a:r>
              <a:rPr lang="fr-CA" sz="2000" b="1" dirty="0"/>
              <a:t>Caméras</a:t>
            </a:r>
            <a:r>
              <a:rPr lang="fr-CA" sz="2000" dirty="0"/>
              <a:t> (activées SVP, sauf pour régler d’autres priorités)</a:t>
            </a:r>
          </a:p>
          <a:p>
            <a:pPr>
              <a:buClr>
                <a:schemeClr val="accent1"/>
              </a:buClr>
              <a:buSzPct val="122000"/>
            </a:pPr>
            <a:r>
              <a:rPr lang="fr-CA" sz="2000" b="1" dirty="0"/>
              <a:t>Clavardage</a:t>
            </a:r>
            <a:r>
              <a:rPr lang="fr-CA" sz="2000" dirty="0"/>
              <a:t> (à n’importe quel moment)</a:t>
            </a:r>
          </a:p>
          <a:p>
            <a:pPr>
              <a:buClr>
                <a:schemeClr val="accent1"/>
              </a:buClr>
              <a:buSzPct val="122000"/>
            </a:pPr>
            <a:r>
              <a:rPr lang="fr-CA" sz="2000" b="1" dirty="0"/>
              <a:t>Réactions</a:t>
            </a:r>
            <a:r>
              <a:rPr lang="fr-CA" sz="2000" dirty="0"/>
              <a:t> (reconnaitre et célébrer)</a:t>
            </a:r>
          </a:p>
          <a:p>
            <a:pPr>
              <a:buClr>
                <a:schemeClr val="accent1"/>
              </a:buClr>
              <a:buSzPct val="122000"/>
            </a:pPr>
            <a:r>
              <a:rPr lang="fr-CA" sz="2000" b="1" dirty="0"/>
              <a:t>Prendre des notes </a:t>
            </a:r>
            <a:r>
              <a:rPr lang="fr-CA" sz="2000" dirty="0"/>
              <a:t>(pour engager la réflexion et renforcer la rétention)</a:t>
            </a:r>
          </a:p>
        </p:txBody>
      </p:sp>
      <p:pic>
        <p:nvPicPr>
          <p:cNvPr id="4" name="Picture 2" descr="Microsoft Teams Review | PCMag">
            <a:extLst>
              <a:ext uri="{FF2B5EF4-FFF2-40B4-BE49-F238E27FC236}">
                <a16:creationId xmlns:a16="http://schemas.microsoft.com/office/drawing/2014/main" id="{2002EB83-A49E-59F5-AAA1-CBC9F263B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102" y="619347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604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44A-9F8C-7CF4-C35E-158FFF6AE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noProof="0" dirty="0">
                <a:latin typeface="Aptos" panose="020B0004020202020204" pitchFamily="34" charset="0"/>
              </a:rPr>
              <a:t>Dans quel film jouez-vous actuellement?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00B0DE-B01A-C189-9370-7BE695FF6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127" y="1585655"/>
            <a:ext cx="6601746" cy="3686689"/>
          </a:xfrm>
          <a:prstGeom prst="rect">
            <a:avLst/>
          </a:prstGeom>
        </p:spPr>
      </p:pic>
      <p:pic>
        <p:nvPicPr>
          <p:cNvPr id="1028" name="Picture 4" descr="Forrest Gump | Ebertfest">
            <a:extLst>
              <a:ext uri="{FF2B5EF4-FFF2-40B4-BE49-F238E27FC236}">
                <a16:creationId xmlns:a16="http://schemas.microsoft.com/office/drawing/2014/main" id="{32711B48-60C0-CA3C-CE6B-52E06A792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94" y="1671145"/>
            <a:ext cx="2071839" cy="302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694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d Wallpapers Superman Logo | Superman wallpaper, Man of steel wallpaper, Superman  wallpaper logo">
            <a:extLst>
              <a:ext uri="{FF2B5EF4-FFF2-40B4-BE49-F238E27FC236}">
                <a16:creationId xmlns:a16="http://schemas.microsoft.com/office/drawing/2014/main" id="{AAA4B0E8-610F-6904-1032-8C97D2164E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8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2B4704EB-272A-9659-3B04-2686DF6C410A}"/>
              </a:ext>
            </a:extLst>
          </p:cNvPr>
          <p:cNvSpPr txBox="1">
            <a:spLocks/>
          </p:cNvSpPr>
          <p:nvPr/>
        </p:nvSpPr>
        <p:spPr>
          <a:xfrm>
            <a:off x="168044" y="5404208"/>
            <a:ext cx="11855911" cy="1360744"/>
          </a:xfrm>
          <a:prstGeom prst="rect">
            <a:avLst/>
          </a:prstGeom>
          <a:solidFill>
            <a:srgbClr val="FFFFFF"/>
          </a:solidFill>
        </p:spPr>
        <p:txBody>
          <a:bodyPr vert="horz" lIns="96000" tIns="96000" rIns="96000" bIns="96000" anchor="ctr" anchorCtr="0"/>
          <a:lstStyle>
            <a:lvl1pPr marL="0" indent="0" algn="r" defTabSz="457200" rtl="0" eaLnBrk="1" latinLnBrk="0" hangingPunct="1">
              <a:lnSpc>
                <a:spcPct val="70000"/>
              </a:lnSpc>
              <a:spcBef>
                <a:spcPts val="0"/>
              </a:spcBef>
              <a:buFontTx/>
              <a:buNone/>
              <a:defRPr sz="2500" b="1" i="0" kern="1200" cap="all" baseline="0">
                <a:solidFill>
                  <a:srgbClr val="005766"/>
                </a:solidFill>
                <a:latin typeface="Calibri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68500" algn="ctr">
              <a:lnSpc>
                <a:spcPct val="100000"/>
              </a:lnSpc>
              <a:tabLst>
                <a:tab pos="1968500" algn="l"/>
              </a:tabLst>
            </a:pPr>
            <a:r>
              <a:rPr lang="fr-CA" sz="2400" b="0" i="1" cap="none" dirty="0">
                <a:solidFill>
                  <a:schemeClr val="accent2"/>
                </a:solidFill>
                <a:latin typeface="Candara" panose="020E0502030303020204" pitchFamily="34" charset="0"/>
              </a:rPr>
              <a:t>Imaginons que vous êtes super humain!</a:t>
            </a:r>
          </a:p>
          <a:p>
            <a:pPr marL="1968500" algn="ctr">
              <a:lnSpc>
                <a:spcPct val="100000"/>
              </a:lnSpc>
              <a:tabLst>
                <a:tab pos="1968500" algn="l"/>
              </a:tabLst>
            </a:pPr>
            <a:r>
              <a:rPr lang="fr-CA" sz="2700" b="0" i="1" cap="none" dirty="0">
                <a:solidFill>
                  <a:schemeClr val="accent2"/>
                </a:solidFill>
                <a:latin typeface="Candara" panose="020E0502030303020204" pitchFamily="34" charset="0"/>
              </a:rPr>
              <a:t>Quel serait votre </a:t>
            </a:r>
            <a:r>
              <a:rPr lang="fr-CA" sz="2700" i="1" cap="none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super-pouvoir</a:t>
            </a:r>
            <a:r>
              <a:rPr lang="fr-CA" sz="2700" b="0" i="1" cap="none" dirty="0">
                <a:solidFill>
                  <a:schemeClr val="accent2"/>
                </a:solidFill>
                <a:latin typeface="Candara" panose="020E0502030303020204" pitchFamily="34" charset="0"/>
              </a:rPr>
              <a:t>?</a:t>
            </a:r>
            <a:br>
              <a:rPr lang="fr-CA" sz="2700" b="0" i="1" cap="none" dirty="0">
                <a:solidFill>
                  <a:schemeClr val="accent2"/>
                </a:solidFill>
                <a:latin typeface="Candara" panose="020E0502030303020204" pitchFamily="34" charset="0"/>
              </a:rPr>
            </a:br>
            <a:r>
              <a:rPr lang="fr-CA" sz="2700" b="0" i="1" cap="none" dirty="0">
                <a:solidFill>
                  <a:schemeClr val="accent2"/>
                </a:solidFill>
                <a:latin typeface="Candara" panose="020E0502030303020204" pitchFamily="34" charset="0"/>
              </a:rPr>
              <a:t>Quelle serait votre </a:t>
            </a:r>
            <a:r>
              <a:rPr lang="fr-CA" sz="2700" i="1" cap="none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kryptonite</a:t>
            </a:r>
            <a:r>
              <a:rPr lang="fr-CA" sz="2700" b="0" i="1" cap="none" dirty="0">
                <a:solidFill>
                  <a:schemeClr val="accent2"/>
                </a:solidFill>
                <a:latin typeface="Candara" panose="020E0502030303020204" pitchFamily="34" charset="0"/>
              </a:rPr>
              <a:t> (fragilité)?</a:t>
            </a:r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93F9BD8-EB38-BB3A-6EFE-D3C07BC7C8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3" b="19774"/>
          <a:stretch/>
        </p:blipFill>
        <p:spPr>
          <a:xfrm>
            <a:off x="424897" y="5737674"/>
            <a:ext cx="2959462" cy="67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677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Video 14" title="Meerkat">
            <a:hlinkClick r:id="" action="ppaction://media"/>
            <a:extLst>
              <a:ext uri="{FF2B5EF4-FFF2-40B4-BE49-F238E27FC236}">
                <a16:creationId xmlns:a16="http://schemas.microsoft.com/office/drawing/2014/main" id="{6FEAE240-8EE0-2F27-F807-20FD89810E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AF5B6FA-3491-5F8B-3A85-0B71C9A64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728" y="68426"/>
            <a:ext cx="10515600" cy="889417"/>
          </a:xfrm>
        </p:spPr>
        <p:txBody>
          <a:bodyPr>
            <a:normAutofit/>
          </a:bodyPr>
          <a:lstStyle/>
          <a:p>
            <a:r>
              <a:rPr lang="fr-CA" sz="4400" dirty="0">
                <a:solidFill>
                  <a:schemeClr val="tx1"/>
                </a:solidFill>
                <a:latin typeface="Aptos" panose="020B0004020202020204" pitchFamily="34" charset="0"/>
              </a:rPr>
              <a:t>Tout au long de l’atelier, comptez vos:</a:t>
            </a:r>
            <a:endParaRPr lang="fr-CA" sz="4800" b="0" i="1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AE1CD62-5114-FBD2-C3A7-9F440118B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928" y="1815780"/>
            <a:ext cx="6090744" cy="3795183"/>
          </a:xfrm>
        </p:spPr>
        <p:txBody>
          <a:bodyPr/>
          <a:lstStyle/>
          <a:p>
            <a:pPr marL="0" indent="0">
              <a:buNone/>
            </a:pPr>
            <a:r>
              <a:rPr lang="fr-CA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BRAVO</a:t>
            </a:r>
            <a:br>
              <a:rPr lang="fr-CA" sz="2400" dirty="0">
                <a:latin typeface="Aptos" panose="020B0004020202020204" pitchFamily="34" charset="0"/>
              </a:rPr>
            </a:br>
            <a:r>
              <a:rPr lang="fr-CA" b="0" i="1" dirty="0">
                <a:latin typeface="Aptos" panose="020B0004020202020204" pitchFamily="34" charset="0"/>
              </a:rPr>
              <a:t>(à chaque fois que vous reconnaissez une de vos pratiques gagnantes)</a:t>
            </a:r>
            <a:br>
              <a:rPr lang="fr-CA" b="0" i="1" dirty="0">
                <a:latin typeface="Aptos" panose="020B0004020202020204" pitchFamily="34" charset="0"/>
              </a:rPr>
            </a:br>
            <a:endParaRPr lang="fr-CA" b="0" i="1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fr-CA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ATTENTION</a:t>
            </a:r>
            <a:br>
              <a:rPr lang="fr-CA" sz="2400" dirty="0">
                <a:latin typeface="Aptos" panose="020B0004020202020204" pitchFamily="34" charset="0"/>
              </a:rPr>
            </a:br>
            <a:r>
              <a:rPr lang="fr-CA" b="0" i="1" dirty="0">
                <a:latin typeface="Aptos" panose="020B0004020202020204" pitchFamily="34" charset="0"/>
              </a:rPr>
              <a:t>(à chaque fois qu’il y a une pratique</a:t>
            </a:r>
            <a:br>
              <a:rPr lang="fr-CA" b="0" i="1" dirty="0">
                <a:latin typeface="Aptos" panose="020B0004020202020204" pitchFamily="34" charset="0"/>
              </a:rPr>
            </a:br>
            <a:r>
              <a:rPr lang="fr-CA" b="0" i="1" dirty="0">
                <a:latin typeface="Aptos" panose="020B0004020202020204" pitchFamily="34" charset="0"/>
              </a:rPr>
              <a:t>à modifier ou un piège à éviter)</a:t>
            </a:r>
            <a:endParaRPr lang="en-CA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5A5531-4755-1C8A-4953-D30B9613C5A2}"/>
              </a:ext>
            </a:extLst>
          </p:cNvPr>
          <p:cNvSpPr/>
          <p:nvPr/>
        </p:nvSpPr>
        <p:spPr>
          <a:xfrm>
            <a:off x="2109457" y="6468901"/>
            <a:ext cx="10082542" cy="320673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spcAft>
                <a:spcPts val="0"/>
              </a:spcAft>
            </a:pPr>
            <a:r>
              <a:rPr lang="fr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Tous droits réservés. Reproduction autorisée uniquement dans le cadre d’une diffusion de formation par LeaderZone Inc.</a:t>
            </a:r>
            <a:br>
              <a:rPr lang="fr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fr-CA" sz="800" i="1" noProof="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Toute utilisation à d’autres fins doit être préalablement approuvée par écrit par LeaderZone Inc. et la mention de la source devra être clairement indiquée.</a:t>
            </a:r>
            <a:endParaRPr lang="fr-CA" sz="800" i="1" noProof="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17">
            <a:extLst>
              <a:ext uri="{FF2B5EF4-FFF2-40B4-BE49-F238E27FC236}">
                <a16:creationId xmlns:a16="http://schemas.microsoft.com/office/drawing/2014/main" id="{3FCFC870-FC1F-13D2-1DBB-F59B9A8D0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3" b="25068"/>
          <a:stretch/>
        </p:blipFill>
        <p:spPr bwMode="auto">
          <a:xfrm>
            <a:off x="38100" y="6310290"/>
            <a:ext cx="1981200" cy="47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78E3C9A2-D8A9-8CEC-EAF1-F6C3537211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60"/>
          <a:stretch/>
        </p:blipFill>
        <p:spPr bwMode="auto">
          <a:xfrm>
            <a:off x="129157" y="68426"/>
            <a:ext cx="899543" cy="90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84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960A04A5-27C9-6F87-DC75-2ED63A38FE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8" b="19890"/>
          <a:stretch/>
        </p:blipFill>
        <p:spPr>
          <a:xfrm>
            <a:off x="1252752" y="174913"/>
            <a:ext cx="3648022" cy="8115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2E5204-2690-7AED-150A-472BFB13EFA3}"/>
              </a:ext>
            </a:extLst>
          </p:cNvPr>
          <p:cNvSpPr/>
          <p:nvPr/>
        </p:nvSpPr>
        <p:spPr>
          <a:xfrm>
            <a:off x="6400800" y="4331"/>
            <a:ext cx="5791200" cy="6858000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noProof="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30C7974-B147-428A-1423-5F0BF4E891A4}"/>
              </a:ext>
            </a:extLst>
          </p:cNvPr>
          <p:cNvSpPr txBox="1">
            <a:spLocks/>
          </p:cNvSpPr>
          <p:nvPr/>
        </p:nvSpPr>
        <p:spPr>
          <a:xfrm>
            <a:off x="819908" y="850929"/>
            <a:ext cx="5033107" cy="1351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fr-CA" sz="2000" b="1" i="1" noProof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fr-CA" sz="2000" b="1" i="1" noProof="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https://leaderzone.ca/</a:t>
            </a:r>
            <a:endParaRPr lang="fr-CA" sz="2000" b="1" i="1" noProof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fr-CA" sz="2000" b="1" i="1" noProof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fr-CA" sz="2000" b="1" i="1" noProof="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Contact@LeaderZone.ca</a:t>
            </a:r>
            <a:endParaRPr lang="fr-CA" sz="2000" b="1" i="1" noProof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fr-CA" sz="2000" b="1" i="1" noProof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fr-CA" sz="2000" b="1" i="1" noProof="0" dirty="0">
              <a:solidFill>
                <a:schemeClr val="tx1"/>
              </a:solidFill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23EA6C9-B339-30DD-F8D5-D6BD0864D6C2}"/>
              </a:ext>
            </a:extLst>
          </p:cNvPr>
          <p:cNvSpPr txBox="1">
            <a:spLocks/>
          </p:cNvSpPr>
          <p:nvPr/>
        </p:nvSpPr>
        <p:spPr>
          <a:xfrm>
            <a:off x="6400801" y="6264042"/>
            <a:ext cx="5791199" cy="59395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fr-CA" sz="3733" i="1" noProof="0" dirty="0">
                <a:solidFill>
                  <a:srgbClr val="FF00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 plaisir de vous recroiser!</a:t>
            </a:r>
            <a:endParaRPr lang="fr-CA" sz="2800" b="1" i="1" noProof="0" dirty="0">
              <a:solidFill>
                <a:srgbClr val="FF00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34E4E-437F-0170-DA6F-16A6772E2BA6}"/>
              </a:ext>
            </a:extLst>
          </p:cNvPr>
          <p:cNvSpPr txBox="1"/>
          <p:nvPr/>
        </p:nvSpPr>
        <p:spPr>
          <a:xfrm>
            <a:off x="7537467" y="4836902"/>
            <a:ext cx="36000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 i="1" dirty="0"/>
              <a:t>Jorj Helou </a:t>
            </a:r>
            <a:r>
              <a:rPr lang="fr-CA" sz="2800" i="1" dirty="0"/>
              <a:t>CRHA, PCC</a:t>
            </a:r>
          </a:p>
          <a:p>
            <a:pPr algn="ctr"/>
            <a:r>
              <a:rPr lang="fr-CA" sz="2800" i="1" dirty="0"/>
              <a:t>Éveilleur de leadership</a:t>
            </a:r>
            <a:endParaRPr lang="en-CA" sz="3200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5C6E96-7824-39EB-EA9D-C4B9B0287B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7" t="9175" r="4570" b="57324"/>
          <a:stretch/>
        </p:blipFill>
        <p:spPr bwMode="auto">
          <a:xfrm>
            <a:off x="8221263" y="2533098"/>
            <a:ext cx="2299473" cy="2299473"/>
          </a:xfrm>
          <a:prstGeom prst="ellipse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AF7B3056-61D4-26FE-DF8E-BA4E4FB3A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327" y="2326740"/>
            <a:ext cx="4000268" cy="40002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563E6EA-650C-2C75-6C94-3DA460FB9D06}"/>
              </a:ext>
            </a:extLst>
          </p:cNvPr>
          <p:cNvSpPr txBox="1"/>
          <p:nvPr/>
        </p:nvSpPr>
        <p:spPr>
          <a:xfrm>
            <a:off x="1006799" y="6359921"/>
            <a:ext cx="46953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dirty="0">
                <a:solidFill>
                  <a:schemeClr val="tx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</a:t>
            </a:r>
            <a:r>
              <a:rPr lang="en-CA" dirty="0">
                <a:solidFill>
                  <a:schemeClr val="accent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linkedin</a:t>
            </a:r>
            <a:r>
              <a:rPr lang="en-CA" dirty="0">
                <a:solidFill>
                  <a:schemeClr val="tx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.com/in/jorjhelou/</a:t>
            </a:r>
            <a:endParaRPr lang="en-CA" dirty="0">
              <a:solidFill>
                <a:schemeClr val="tx2"/>
              </a:solidFill>
            </a:endParaRPr>
          </a:p>
          <a:p>
            <a:pPr algn="ctr"/>
            <a:endParaRPr lang="en-CA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850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 with medium confidence">
            <a:extLst>
              <a:ext uri="{FF2B5EF4-FFF2-40B4-BE49-F238E27FC236}">
                <a16:creationId xmlns:a16="http://schemas.microsoft.com/office/drawing/2014/main" id="{960A04A5-27C9-6F87-DC75-2ED63A38FE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8" b="19890"/>
          <a:stretch/>
        </p:blipFill>
        <p:spPr>
          <a:xfrm>
            <a:off x="84438" y="3218282"/>
            <a:ext cx="5917771" cy="13165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2E5204-2690-7AED-150A-472BFB13EFA3}"/>
              </a:ext>
            </a:extLst>
          </p:cNvPr>
          <p:cNvSpPr/>
          <p:nvPr/>
        </p:nvSpPr>
        <p:spPr>
          <a:xfrm>
            <a:off x="6360000" y="0"/>
            <a:ext cx="5832000" cy="6858000"/>
          </a:xfrm>
          <a:prstGeom prst="rect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noProof="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4C34FA0-9096-CE46-4089-5DE5C512C2CB}"/>
              </a:ext>
            </a:extLst>
          </p:cNvPr>
          <p:cNvSpPr txBox="1">
            <a:spLocks/>
          </p:cNvSpPr>
          <p:nvPr/>
        </p:nvSpPr>
        <p:spPr>
          <a:xfrm>
            <a:off x="6711886" y="4367141"/>
            <a:ext cx="5480114" cy="19838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fr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fr-CA" sz="2000" b="1" i="1" noProof="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https://leaderzone.ca/diagnostic</a:t>
            </a:r>
            <a:endParaRPr lang="fr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fr-CA" sz="2000" b="1" i="1" noProof="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fr-CA" sz="1800" b="1" i="0" dirty="0">
                <a:solidFill>
                  <a:srgbClr val="051220"/>
                </a:solidFill>
                <a:effectLst/>
                <a:highlight>
                  <a:srgbClr val="F0F0F0"/>
                </a:highlight>
                <a:latin typeface="Inter"/>
              </a:rPr>
              <a:t>Diagnostic</a:t>
            </a:r>
            <a:r>
              <a:rPr lang="fr-CA" sz="1800" b="0" i="0" dirty="0">
                <a:solidFill>
                  <a:srgbClr val="051220"/>
                </a:solidFill>
                <a:effectLst/>
                <a:highlight>
                  <a:srgbClr val="F0F0F0"/>
                </a:highlight>
                <a:latin typeface="Inter"/>
              </a:rPr>
              <a:t> est un outil de réflexion,</a:t>
            </a:r>
            <a:br>
              <a:rPr lang="fr-CA" sz="1800" b="0" i="0" dirty="0">
                <a:solidFill>
                  <a:srgbClr val="051220"/>
                </a:solidFill>
                <a:effectLst/>
                <a:highlight>
                  <a:srgbClr val="F0F0F0"/>
                </a:highlight>
                <a:latin typeface="Inter"/>
              </a:rPr>
            </a:br>
            <a:r>
              <a:rPr lang="fr-CA" sz="1800" b="0" i="0" dirty="0">
                <a:solidFill>
                  <a:srgbClr val="051220"/>
                </a:solidFill>
                <a:effectLst/>
                <a:highlight>
                  <a:srgbClr val="F0F0F0"/>
                </a:highlight>
                <a:latin typeface="Inter"/>
              </a:rPr>
              <a:t>un mini questionnaire offert gratuitement</a:t>
            </a:r>
            <a:br>
              <a:rPr lang="fr-CA" sz="1800" b="0" i="0" dirty="0">
                <a:solidFill>
                  <a:srgbClr val="051220"/>
                </a:solidFill>
                <a:effectLst/>
                <a:highlight>
                  <a:srgbClr val="F0F0F0"/>
                </a:highlight>
                <a:latin typeface="Inter"/>
              </a:rPr>
            </a:br>
            <a:r>
              <a:rPr lang="fr-CA" sz="1800" b="0" i="0" dirty="0">
                <a:solidFill>
                  <a:srgbClr val="051220"/>
                </a:solidFill>
                <a:effectLst/>
                <a:highlight>
                  <a:srgbClr val="F0F0F0"/>
                </a:highlight>
                <a:latin typeface="Inter"/>
              </a:rPr>
              <a:t>et régulièrement par </a:t>
            </a:r>
            <a:r>
              <a:rPr lang="fr-CA" sz="1800" b="1" i="0" dirty="0">
                <a:solidFill>
                  <a:srgbClr val="051220"/>
                </a:solidFill>
                <a:effectLst/>
                <a:highlight>
                  <a:srgbClr val="F0F0F0"/>
                </a:highlight>
                <a:latin typeface="Inter"/>
              </a:rPr>
              <a:t>LeaderZone</a:t>
            </a:r>
            <a:r>
              <a:rPr lang="fr-CA" sz="1800" b="0" i="0" dirty="0">
                <a:solidFill>
                  <a:srgbClr val="051220"/>
                </a:solidFill>
                <a:effectLst/>
                <a:highlight>
                  <a:srgbClr val="F0F0F0"/>
                </a:highlight>
                <a:latin typeface="Inter"/>
              </a:rPr>
              <a:t>,</a:t>
            </a:r>
            <a:br>
              <a:rPr lang="fr-CA" sz="1800" b="0" i="0" dirty="0">
                <a:solidFill>
                  <a:srgbClr val="051220"/>
                </a:solidFill>
                <a:effectLst/>
                <a:highlight>
                  <a:srgbClr val="F0F0F0"/>
                </a:highlight>
                <a:latin typeface="Inter"/>
              </a:rPr>
            </a:br>
            <a:r>
              <a:rPr lang="fr-CA" sz="1800" b="0" i="0" dirty="0">
                <a:solidFill>
                  <a:srgbClr val="051220"/>
                </a:solidFill>
                <a:effectLst/>
                <a:highlight>
                  <a:srgbClr val="F0F0F0"/>
                </a:highlight>
                <a:latin typeface="Inter"/>
              </a:rPr>
              <a:t>pour vous permettre de recalibrer votre leadership.</a:t>
            </a:r>
            <a:endParaRPr lang="fr-CA" sz="2400" b="1" i="1" noProof="0" dirty="0">
              <a:solidFill>
                <a:schemeClr val="bg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30C7974-B147-428A-1423-5F0BF4E891A4}"/>
              </a:ext>
            </a:extLst>
          </p:cNvPr>
          <p:cNvSpPr txBox="1">
            <a:spLocks/>
          </p:cNvSpPr>
          <p:nvPr/>
        </p:nvSpPr>
        <p:spPr>
          <a:xfrm>
            <a:off x="695833" y="4550700"/>
            <a:ext cx="5033107" cy="13511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11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fr-CA" sz="2000" b="1" i="1" noProof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fr-CA" sz="2000" b="1" i="1" noProof="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https://leaderzone.ca/</a:t>
            </a:r>
            <a:endParaRPr lang="fr-CA" sz="2000" b="1" i="1" noProof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fr-CA" sz="2000" b="1" i="1" noProof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fr-CA" sz="2000" b="1" i="1" noProof="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Contact@LeaderZone.ca</a:t>
            </a:r>
            <a:endParaRPr lang="fr-CA" sz="2000" b="1" i="1" noProof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fr-CA" sz="2000" b="1" i="1" noProof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fr-CA" sz="2000" b="1" i="1" noProof="0" dirty="0">
              <a:solidFill>
                <a:schemeClr val="tx1"/>
              </a:solidFill>
            </a:endParaRPr>
          </a:p>
        </p:txBody>
      </p:sp>
      <p:pic>
        <p:nvPicPr>
          <p:cNvPr id="1026" name="Picture 2" descr="QR Code Image">
            <a:extLst>
              <a:ext uri="{FF2B5EF4-FFF2-40B4-BE49-F238E27FC236}">
                <a16:creationId xmlns:a16="http://schemas.microsoft.com/office/drawing/2014/main" id="{3E5BB4F1-7A92-DF9A-C31E-6AF87F589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37" y="166259"/>
            <a:ext cx="4368583" cy="436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14176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LeaderZone Theme">
  <a:themeElements>
    <a:clrScheme name="LeaderZone">
      <a:dk1>
        <a:sysClr val="windowText" lastClr="000000"/>
      </a:dk1>
      <a:lt1>
        <a:sysClr val="window" lastClr="FFFFFF"/>
      </a:lt1>
      <a:dk2>
        <a:srgbClr val="76787A"/>
      </a:dk2>
      <a:lt2>
        <a:srgbClr val="EBEBEB"/>
      </a:lt2>
      <a:accent1>
        <a:srgbClr val="00ACCD"/>
      </a:accent1>
      <a:accent2>
        <a:srgbClr val="FF003C"/>
      </a:accent2>
      <a:accent3>
        <a:srgbClr val="007096"/>
      </a:accent3>
      <a:accent4>
        <a:srgbClr val="69A5B9"/>
      </a:accent4>
      <a:accent5>
        <a:srgbClr val="179495"/>
      </a:accent5>
      <a:accent6>
        <a:srgbClr val="5A8071"/>
      </a:accent6>
      <a:hlink>
        <a:srgbClr val="828282"/>
      </a:hlink>
      <a:folHlink>
        <a:srgbClr val="A5A5A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derZone Theme" id="{4B41FA05-DB93-4958-BB51-0DC7FFC089BC}" vid="{8EA307D6-2063-4C67-BFD8-E8D6BD4EAE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857baa6-3245-480f-9fd3-8c91c80e3b25" xsi:nil="true"/>
    <lcf76f155ced4ddcb4097134ff3c332f xmlns="a51c8cf9-5154-41c5-ba72-9fd2092573a4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29654BA51B984BB4642109B5D17F51" ma:contentTypeVersion="14" ma:contentTypeDescription="Create a new document." ma:contentTypeScope="" ma:versionID="27c9ae71f0d3c71dac2bafc0e56747f7">
  <xsd:schema xmlns:xsd="http://www.w3.org/2001/XMLSchema" xmlns:xs="http://www.w3.org/2001/XMLSchema" xmlns:p="http://schemas.microsoft.com/office/2006/metadata/properties" xmlns:ns2="a51c8cf9-5154-41c5-ba72-9fd2092573a4" xmlns:ns3="4857baa6-3245-480f-9fd3-8c91c80e3b25" targetNamespace="http://schemas.microsoft.com/office/2006/metadata/properties" ma:root="true" ma:fieldsID="5a1ab450016e222c886313d3502a677c" ns2:_="" ns3:_="">
    <xsd:import namespace="a51c8cf9-5154-41c5-ba72-9fd2092573a4"/>
    <xsd:import namespace="4857baa6-3245-480f-9fd3-8c91c80e3b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1c8cf9-5154-41c5-ba72-9fd2092573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2a7c8c0-9d89-4efa-a24b-6d5bddce84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57baa6-3245-480f-9fd3-8c91c80e3b2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21e80795-d27c-45e6-8734-87254454694d}" ma:internalName="TaxCatchAll" ma:showField="CatchAllData" ma:web="4857baa6-3245-480f-9fd3-8c91c80e3b2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630D65-D244-4B41-8F6B-2C379E19C865}">
  <ds:schemaRefs>
    <ds:schemaRef ds:uri="http://schemas.microsoft.com/office/2006/metadata/properties"/>
    <ds:schemaRef ds:uri="http://schemas.microsoft.com/office/infopath/2007/PartnerControls"/>
    <ds:schemaRef ds:uri="4857baa6-3245-480f-9fd3-8c91c80e3b25"/>
    <ds:schemaRef ds:uri="a51c8cf9-5154-41c5-ba72-9fd2092573a4"/>
  </ds:schemaRefs>
</ds:datastoreItem>
</file>

<file path=customXml/itemProps2.xml><?xml version="1.0" encoding="utf-8"?>
<ds:datastoreItem xmlns:ds="http://schemas.openxmlformats.org/officeDocument/2006/customXml" ds:itemID="{9B6F2B2E-04EB-45D8-A46E-D8E5449624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1c8cf9-5154-41c5-ba72-9fd2092573a4"/>
    <ds:schemaRef ds:uri="4857baa6-3245-480f-9fd3-8c91c80e3b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7960A2-5ADD-40B2-881E-4D56D914FA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614</TotalTime>
  <Words>2522</Words>
  <Application>Microsoft Office PowerPoint</Application>
  <PresentationFormat>Widescreen</PresentationFormat>
  <Paragraphs>747</Paragraphs>
  <Slides>49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Aptos</vt:lpstr>
      <vt:lpstr>Arial</vt:lpstr>
      <vt:lpstr>Arial Black</vt:lpstr>
      <vt:lpstr>Calibri</vt:lpstr>
      <vt:lpstr>Candara</vt:lpstr>
      <vt:lpstr>Inter</vt:lpstr>
      <vt:lpstr>Open Sans</vt:lpstr>
      <vt:lpstr>Papyrus</vt:lpstr>
      <vt:lpstr>Times New Roman</vt:lpstr>
      <vt:lpstr>Wingdings</vt:lpstr>
      <vt:lpstr>LeaderZone Theme</vt:lpstr>
      <vt:lpstr>PowerPoint Presentation</vt:lpstr>
      <vt:lpstr>PowerPoint Presentation</vt:lpstr>
      <vt:lpstr>PowerPoint Presentation</vt:lpstr>
      <vt:lpstr>PowerPoint Presentation</vt:lpstr>
      <vt:lpstr>Dans quel film jouez-vous actuellement?</vt:lpstr>
      <vt:lpstr>PowerPoint Presentation</vt:lpstr>
      <vt:lpstr>Tout au long de l’atelier, comptez vos:</vt:lpstr>
      <vt:lpstr>PowerPoint Presentation</vt:lpstr>
      <vt:lpstr>PowerPoint Presentation</vt:lpstr>
      <vt:lpstr>Quelles sont vos attentes envers cet atelier?</vt:lpstr>
      <vt:lpstr>Avec quoi vous repartez?  CNESST</vt:lpstr>
      <vt:lpstr>Inspire-toi d’une image pour parler de changement?</vt:lpstr>
      <vt:lpstr>Laisse-toi inspirer par une image et propose une analogie « Réussir ses présentations c’est comme… »</vt:lpstr>
      <vt:lpstr>Créons des analogies « Présenter à un publique c’est comme... »</vt:lpstr>
      <vt:lpstr>Quel breuvage te représente aujourd’hui ?</vt:lpstr>
      <vt:lpstr>Avec quoi partez-vous ?</vt:lpstr>
      <vt:lpstr>Avec quoi repartez-vous ?</vt:lpstr>
      <vt:lpstr>Tes missions, possibles…</vt:lpstr>
      <vt:lpstr>Quel temps fait-il à l'intérieur ?</vt:lpstr>
      <vt:lpstr>Trouve un mot, le premier… laisse-toi inspirer par ce mot.  Lequel et quel message te réserve-t-il?</vt:lpstr>
      <vt:lpstr>Complétez la phrase et partagez-la avec vos collègues Aujourd’hui, je me sens…</vt:lpstr>
      <vt:lpstr>Choisir une photo et nommer une émotion, une valeur ou une pensée</vt:lpstr>
      <vt:lpstr>Quelle image est la plus représentative de ton état d’esprit aujourd’hui?</vt:lpstr>
      <vt:lpstr>Inspire-toi d’une image pour parler de changement?</vt:lpstr>
      <vt:lpstr>Quelle image est la plus représentative de ton état d’esprit aujourd’hui?</vt:lpstr>
      <vt:lpstr>Quelle image est la plus représentative de ton état d’esprit aujourd’hui?</vt:lpstr>
      <vt:lpstr>Laissez-vous inspirer par une image et proposez une analogie « Le leadership aujourd’hui, c’est comme… »</vt:lpstr>
      <vt:lpstr>Lequel des personnages « blob » te représente le plus aujourd’hui et pourquoi?</vt:lpstr>
      <vt:lpstr>Qui trouvera le plus de mots? (annotations sur la diapo)</vt:lpstr>
      <vt:lpstr>Imagine ce que disent ou pensent ces personnes? </vt:lpstr>
      <vt:lpstr>20 différences à trouver</vt:lpstr>
      <vt:lpstr>Es-tu bon en calcul? Attention aux pièges…</vt:lpstr>
      <vt:lpstr>Quelle citation t’inspire le plus aujourd’hui et pourquoi?</vt:lpstr>
      <vt:lpstr>Quelle citation t’inspire le plus aujourd’hui et pourquoi?</vt:lpstr>
      <vt:lpstr>PowerPoint Presentation</vt:lpstr>
      <vt:lpstr>PowerPoint Presentation</vt:lpstr>
      <vt:lpstr>Invente une analogie</vt:lpstr>
      <vt:lpstr>Décrire avec des mots et des graphiques la collaboration…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Influencer c’est comme __________ , il est essentiel de __________ .</vt:lpstr>
      <vt:lpstr>Créons ensemble un acronyme…</vt:lpstr>
      <vt:lpstr>Préfères-tu…?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Jorj Helou</dc:creator>
  <cp:lastModifiedBy>Jorj Helou</cp:lastModifiedBy>
  <cp:revision>1</cp:revision>
  <dcterms:created xsi:type="dcterms:W3CDTF">2023-11-21T15:52:36Z</dcterms:created>
  <dcterms:modified xsi:type="dcterms:W3CDTF">2025-09-12T12:42:47Z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0x010100BF29654BA51B984BB4642109B5D17F51</vt:lpwstr>
  </property>
  <property fmtid="{D5CDD505-2E9C-101B-9397-08002B2CF9AE}" pid="3" name="MediaServiceImageTags">
    <vt:lpwstr/>
  </property>
</Properties>
</file>